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0" r:id="rId1"/>
  </p:sldMasterIdLst>
  <p:notesMasterIdLst>
    <p:notesMasterId r:id="rId110"/>
  </p:notesMasterIdLst>
  <p:sldIdLst>
    <p:sldId id="492" r:id="rId2"/>
    <p:sldId id="1130" r:id="rId3"/>
    <p:sldId id="775" r:id="rId4"/>
    <p:sldId id="1044" r:id="rId5"/>
    <p:sldId id="1185" r:id="rId6"/>
    <p:sldId id="1184" r:id="rId7"/>
    <p:sldId id="1188" r:id="rId8"/>
    <p:sldId id="1222" r:id="rId9"/>
    <p:sldId id="1223" r:id="rId10"/>
    <p:sldId id="1131" r:id="rId11"/>
    <p:sldId id="1211" r:id="rId12"/>
    <p:sldId id="1095" r:id="rId13"/>
    <p:sldId id="1046" r:id="rId14"/>
    <p:sldId id="1101" r:id="rId15"/>
    <p:sldId id="1229" r:id="rId16"/>
    <p:sldId id="1230" r:id="rId17"/>
    <p:sldId id="978" r:id="rId18"/>
    <p:sldId id="1096" r:id="rId19"/>
    <p:sldId id="1098" r:id="rId20"/>
    <p:sldId id="1221" r:id="rId21"/>
    <p:sldId id="1186" r:id="rId22"/>
    <p:sldId id="1099" r:id="rId23"/>
    <p:sldId id="1100" r:id="rId24"/>
    <p:sldId id="1097" r:id="rId25"/>
    <p:sldId id="1187" r:id="rId26"/>
    <p:sldId id="1181" r:id="rId27"/>
    <p:sldId id="1194" r:id="rId28"/>
    <p:sldId id="1132" r:id="rId29"/>
    <p:sldId id="1227" r:id="rId30"/>
    <p:sldId id="773" r:id="rId31"/>
    <p:sldId id="1191" r:id="rId32"/>
    <p:sldId id="1228" r:id="rId33"/>
    <p:sldId id="1084" r:id="rId34"/>
    <p:sldId id="1103" r:id="rId35"/>
    <p:sldId id="1109" r:id="rId36"/>
    <p:sldId id="1231" r:id="rId37"/>
    <p:sldId id="1183" r:id="rId38"/>
    <p:sldId id="1111" r:id="rId39"/>
    <p:sldId id="1112" r:id="rId40"/>
    <p:sldId id="1108" r:id="rId41"/>
    <p:sldId id="1232" r:id="rId42"/>
    <p:sldId id="1234" r:id="rId43"/>
    <p:sldId id="1235" r:id="rId44"/>
    <p:sldId id="1236" r:id="rId45"/>
    <p:sldId id="1237" r:id="rId46"/>
    <p:sldId id="1266" r:id="rId47"/>
    <p:sldId id="1200" r:id="rId48"/>
    <p:sldId id="1202" r:id="rId49"/>
    <p:sldId id="1233" r:id="rId50"/>
    <p:sldId id="1238" r:id="rId51"/>
    <p:sldId id="1239" r:id="rId52"/>
    <p:sldId id="1240" r:id="rId53"/>
    <p:sldId id="1267" r:id="rId54"/>
    <p:sldId id="1203" r:id="rId55"/>
    <p:sldId id="1241" r:id="rId56"/>
    <p:sldId id="1242" r:id="rId57"/>
    <p:sldId id="1243" r:id="rId58"/>
    <p:sldId id="1244" r:id="rId59"/>
    <p:sldId id="1245" r:id="rId60"/>
    <p:sldId id="1268" r:id="rId61"/>
    <p:sldId id="1204" r:id="rId62"/>
    <p:sldId id="1246" r:id="rId63"/>
    <p:sldId id="1247" r:id="rId64"/>
    <p:sldId id="1248" r:id="rId65"/>
    <p:sldId id="1249" r:id="rId66"/>
    <p:sldId id="1250" r:id="rId67"/>
    <p:sldId id="1269" r:id="rId68"/>
    <p:sldId id="1205" r:id="rId69"/>
    <p:sldId id="1251" r:id="rId70"/>
    <p:sldId id="1252" r:id="rId71"/>
    <p:sldId id="1253" r:id="rId72"/>
    <p:sldId id="1254" r:id="rId73"/>
    <p:sldId id="1255" r:id="rId74"/>
    <p:sldId id="1270" r:id="rId75"/>
    <p:sldId id="1206" r:id="rId76"/>
    <p:sldId id="1256" r:id="rId77"/>
    <p:sldId id="1257" r:id="rId78"/>
    <p:sldId id="1258" r:id="rId79"/>
    <p:sldId id="1259" r:id="rId80"/>
    <p:sldId id="1260" r:id="rId81"/>
    <p:sldId id="1271" r:id="rId82"/>
    <p:sldId id="1158" r:id="rId83"/>
    <p:sldId id="1261" r:id="rId84"/>
    <p:sldId id="1272" r:id="rId85"/>
    <p:sldId id="1180" r:id="rId86"/>
    <p:sldId id="1129" r:id="rId87"/>
    <p:sldId id="1273" r:id="rId88"/>
    <p:sldId id="1220" r:id="rId89"/>
    <p:sldId id="1216" r:id="rId90"/>
    <p:sldId id="1217" r:id="rId91"/>
    <p:sldId id="1274" r:id="rId92"/>
    <p:sldId id="1215" r:id="rId93"/>
    <p:sldId id="1209" r:id="rId94"/>
    <p:sldId id="1275" r:id="rId95"/>
    <p:sldId id="1218" r:id="rId96"/>
    <p:sldId id="1262" r:id="rId97"/>
    <p:sldId id="1276" r:id="rId98"/>
    <p:sldId id="1107" r:id="rId99"/>
    <p:sldId id="1263" r:id="rId100"/>
    <p:sldId id="1277" r:id="rId101"/>
    <p:sldId id="1213" r:id="rId102"/>
    <p:sldId id="1264" r:id="rId103"/>
    <p:sldId id="1278" r:id="rId104"/>
    <p:sldId id="1081" r:id="rId105"/>
    <p:sldId id="1192" r:id="rId106"/>
    <p:sldId id="1226" r:id="rId107"/>
    <p:sldId id="1279" r:id="rId108"/>
    <p:sldId id="1128" r:id="rId109"/>
  </p:sldIdLst>
  <p:sldSz cx="24377650" cy="13716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3FFD802A-5DE4-47C0-850F-E42637ACF814}">
          <p14:sldIdLst>
            <p14:sldId id="492"/>
            <p14:sldId id="1130"/>
            <p14:sldId id="775"/>
            <p14:sldId id="1044"/>
            <p14:sldId id="1185"/>
            <p14:sldId id="1184"/>
            <p14:sldId id="1188"/>
            <p14:sldId id="1222"/>
            <p14:sldId id="1223"/>
            <p14:sldId id="1131"/>
            <p14:sldId id="1211"/>
            <p14:sldId id="1095"/>
            <p14:sldId id="1046"/>
            <p14:sldId id="1101"/>
            <p14:sldId id="1229"/>
            <p14:sldId id="1230"/>
            <p14:sldId id="978"/>
            <p14:sldId id="1096"/>
            <p14:sldId id="1098"/>
            <p14:sldId id="1221"/>
            <p14:sldId id="1186"/>
            <p14:sldId id="1099"/>
            <p14:sldId id="1100"/>
            <p14:sldId id="1097"/>
            <p14:sldId id="1187"/>
            <p14:sldId id="1181"/>
            <p14:sldId id="1194"/>
            <p14:sldId id="1132"/>
            <p14:sldId id="1227"/>
            <p14:sldId id="773"/>
            <p14:sldId id="1191"/>
          </p14:sldIdLst>
        </p14:section>
        <p14:section name="Sekcja bez tytułu" id="{9D0C168F-FD39-4D81-AD13-70D2987465AD}">
          <p14:sldIdLst>
            <p14:sldId id="1228"/>
            <p14:sldId id="1084"/>
            <p14:sldId id="1103"/>
            <p14:sldId id="1109"/>
            <p14:sldId id="1231"/>
            <p14:sldId id="1183"/>
            <p14:sldId id="1111"/>
            <p14:sldId id="1112"/>
            <p14:sldId id="1108"/>
            <p14:sldId id="1232"/>
            <p14:sldId id="1234"/>
            <p14:sldId id="1235"/>
            <p14:sldId id="1236"/>
            <p14:sldId id="1237"/>
            <p14:sldId id="1266"/>
            <p14:sldId id="1200"/>
            <p14:sldId id="1202"/>
            <p14:sldId id="1233"/>
            <p14:sldId id="1238"/>
            <p14:sldId id="1239"/>
            <p14:sldId id="1240"/>
            <p14:sldId id="1267"/>
            <p14:sldId id="1203"/>
            <p14:sldId id="1241"/>
            <p14:sldId id="1242"/>
            <p14:sldId id="1243"/>
            <p14:sldId id="1244"/>
            <p14:sldId id="1245"/>
            <p14:sldId id="1268"/>
            <p14:sldId id="1204"/>
            <p14:sldId id="1246"/>
            <p14:sldId id="1247"/>
            <p14:sldId id="1248"/>
            <p14:sldId id="1249"/>
            <p14:sldId id="1250"/>
            <p14:sldId id="1269"/>
            <p14:sldId id="1205"/>
            <p14:sldId id="1251"/>
            <p14:sldId id="1252"/>
            <p14:sldId id="1253"/>
            <p14:sldId id="1254"/>
            <p14:sldId id="1255"/>
            <p14:sldId id="1270"/>
            <p14:sldId id="1206"/>
            <p14:sldId id="1256"/>
            <p14:sldId id="1257"/>
            <p14:sldId id="1258"/>
            <p14:sldId id="1259"/>
            <p14:sldId id="1260"/>
            <p14:sldId id="1271"/>
            <p14:sldId id="1158"/>
            <p14:sldId id="1261"/>
            <p14:sldId id="1272"/>
            <p14:sldId id="1180"/>
            <p14:sldId id="1129"/>
            <p14:sldId id="1273"/>
            <p14:sldId id="1220"/>
            <p14:sldId id="1216"/>
            <p14:sldId id="1217"/>
            <p14:sldId id="1274"/>
            <p14:sldId id="1215"/>
            <p14:sldId id="1209"/>
            <p14:sldId id="1275"/>
            <p14:sldId id="1218"/>
            <p14:sldId id="1262"/>
            <p14:sldId id="1276"/>
            <p14:sldId id="1107"/>
            <p14:sldId id="1263"/>
            <p14:sldId id="1277"/>
            <p14:sldId id="1213"/>
            <p14:sldId id="1264"/>
            <p14:sldId id="1278"/>
            <p14:sldId id="1081"/>
            <p14:sldId id="1192"/>
            <p14:sldId id="1226"/>
            <p14:sldId id="1279"/>
            <p14:sldId id="11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A664"/>
    <a:srgbClr val="9F8054"/>
    <a:srgbClr val="73C1CE"/>
    <a:srgbClr val="44B4A4"/>
    <a:srgbClr val="ACDCD2"/>
    <a:srgbClr val="8AC0E8"/>
    <a:srgbClr val="508CCA"/>
    <a:srgbClr val="EDEDED"/>
    <a:srgbClr val="98CCEB"/>
    <a:srgbClr val="FA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3" autoAdjust="0"/>
    <p:restoredTop sz="93186" autoAdjust="0"/>
  </p:normalViewPr>
  <p:slideViewPr>
    <p:cSldViewPr>
      <p:cViewPr varScale="1">
        <p:scale>
          <a:sx n="43" d="100"/>
          <a:sy n="43" d="100"/>
        </p:scale>
        <p:origin x="403" y="24"/>
      </p:cViewPr>
      <p:guideLst>
        <p:guide orient="horz" pos="4320"/>
        <p:guide pos="76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-15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3E9096-C2B2-458B-8F1E-7627159AFF6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47ECEA3-B8FA-4ACF-AC83-BBB29AED6444}">
      <dgm:prSet phldrT="[Tekst]"/>
      <dgm:spPr>
        <a:solidFill>
          <a:srgbClr val="25497C"/>
        </a:solidFill>
      </dgm:spPr>
      <dgm:t>
        <a:bodyPr/>
        <a:lstStyle/>
        <a:p>
          <a:pPr algn="ctr"/>
          <a:r>
            <a:rPr lang="pl-PL" dirty="0"/>
            <a:t>19 175 kg</a:t>
          </a:r>
        </a:p>
      </dgm:t>
    </dgm:pt>
    <dgm:pt modelId="{B1097E8A-A271-4D37-8D68-2DEBE9B97E7F}" type="parTrans" cxnId="{B2705421-4DCD-495F-B60C-0E2497CA9745}">
      <dgm:prSet/>
      <dgm:spPr/>
      <dgm:t>
        <a:bodyPr/>
        <a:lstStyle/>
        <a:p>
          <a:endParaRPr lang="pl-PL"/>
        </a:p>
      </dgm:t>
    </dgm:pt>
    <dgm:pt modelId="{202099CD-4531-494C-B813-4871AA57CA99}" type="sibTrans" cxnId="{B2705421-4DCD-495F-B60C-0E2497CA9745}">
      <dgm:prSet/>
      <dgm:spPr/>
      <dgm:t>
        <a:bodyPr/>
        <a:lstStyle/>
        <a:p>
          <a:endParaRPr lang="pl-PL"/>
        </a:p>
      </dgm:t>
    </dgm:pt>
    <dgm:pt modelId="{0B2FB52D-3E7D-42F8-871E-6FD7BF2B0F4C}">
      <dgm:prSet phldrT="[Tekst]"/>
      <dgm:spPr/>
      <dgm:t>
        <a:bodyPr/>
        <a:lstStyle/>
        <a:p>
          <a:endParaRPr lang="pl-PL" dirty="0"/>
        </a:p>
      </dgm:t>
    </dgm:pt>
    <dgm:pt modelId="{61EF294A-8A70-4D05-B7B2-8E4BC492C084}" type="parTrans" cxnId="{5CB1DB89-D157-465C-B59F-F5236F23C78C}">
      <dgm:prSet/>
      <dgm:spPr/>
      <dgm:t>
        <a:bodyPr/>
        <a:lstStyle/>
        <a:p>
          <a:endParaRPr lang="pl-PL"/>
        </a:p>
      </dgm:t>
    </dgm:pt>
    <dgm:pt modelId="{1373CB1B-9F19-43E4-B56B-DC903843A5D9}" type="sibTrans" cxnId="{5CB1DB89-D157-465C-B59F-F5236F23C78C}">
      <dgm:prSet/>
      <dgm:spPr/>
      <dgm:t>
        <a:bodyPr/>
        <a:lstStyle/>
        <a:p>
          <a:endParaRPr lang="pl-PL"/>
        </a:p>
      </dgm:t>
    </dgm:pt>
    <dgm:pt modelId="{ED2085D1-2896-4F6B-9B5A-ED5936F767BC}">
      <dgm:prSet phldrT="[Tekst]"/>
      <dgm:spPr>
        <a:solidFill>
          <a:srgbClr val="1482B5"/>
        </a:solidFill>
      </dgm:spPr>
      <dgm:t>
        <a:bodyPr/>
        <a:lstStyle/>
        <a:p>
          <a:pPr algn="ctr"/>
          <a:r>
            <a:rPr lang="pl-PL" dirty="0"/>
            <a:t>1 193 kg</a:t>
          </a:r>
        </a:p>
      </dgm:t>
    </dgm:pt>
    <dgm:pt modelId="{E5C16BEF-D5CC-42AD-8BD7-5322ADD24A6D}" type="parTrans" cxnId="{5387A351-47C1-43D9-8645-E432CDCF7CF4}">
      <dgm:prSet/>
      <dgm:spPr/>
      <dgm:t>
        <a:bodyPr/>
        <a:lstStyle/>
        <a:p>
          <a:endParaRPr lang="pl-PL"/>
        </a:p>
      </dgm:t>
    </dgm:pt>
    <dgm:pt modelId="{7109338F-6052-403E-ABA2-02D063ED6049}" type="sibTrans" cxnId="{5387A351-47C1-43D9-8645-E432CDCF7CF4}">
      <dgm:prSet/>
      <dgm:spPr/>
      <dgm:t>
        <a:bodyPr/>
        <a:lstStyle/>
        <a:p>
          <a:endParaRPr lang="pl-PL"/>
        </a:p>
      </dgm:t>
    </dgm:pt>
    <dgm:pt modelId="{B3E677BC-40C6-4C5C-948F-C0B92439A1CA}">
      <dgm:prSet phldrT="[Tekst]"/>
      <dgm:spPr/>
      <dgm:t>
        <a:bodyPr/>
        <a:lstStyle/>
        <a:p>
          <a:endParaRPr lang="pl-PL" dirty="0"/>
        </a:p>
      </dgm:t>
    </dgm:pt>
    <dgm:pt modelId="{E0BE8B70-2B55-42E8-95D4-1222E659897A}" type="parTrans" cxnId="{E9456E84-BFBE-4E4D-AB0C-99E2F5451379}">
      <dgm:prSet/>
      <dgm:spPr/>
      <dgm:t>
        <a:bodyPr/>
        <a:lstStyle/>
        <a:p>
          <a:endParaRPr lang="pl-PL"/>
        </a:p>
      </dgm:t>
    </dgm:pt>
    <dgm:pt modelId="{710659AA-7A0F-4463-AE6D-9B36FB7CD178}" type="sibTrans" cxnId="{E9456E84-BFBE-4E4D-AB0C-99E2F5451379}">
      <dgm:prSet/>
      <dgm:spPr/>
      <dgm:t>
        <a:bodyPr/>
        <a:lstStyle/>
        <a:p>
          <a:endParaRPr lang="pl-PL"/>
        </a:p>
      </dgm:t>
    </dgm:pt>
    <dgm:pt modelId="{C25A6EFB-E298-4E4B-BA35-1F57C05E485C}" type="pres">
      <dgm:prSet presAssocID="{F83E9096-C2B2-458B-8F1E-7627159AFF6D}" presName="linear" presStyleCnt="0">
        <dgm:presLayoutVars>
          <dgm:animLvl val="lvl"/>
          <dgm:resizeHandles val="exact"/>
        </dgm:presLayoutVars>
      </dgm:prSet>
      <dgm:spPr/>
    </dgm:pt>
    <dgm:pt modelId="{A3CD79B8-41A0-4D8D-8B2A-994BA5DD93A6}" type="pres">
      <dgm:prSet presAssocID="{D47ECEA3-B8FA-4ACF-AC83-BBB29AED6444}" presName="parentText" presStyleLbl="node1" presStyleIdx="0" presStyleCnt="2" custScaleX="98235" custScaleY="90118">
        <dgm:presLayoutVars>
          <dgm:chMax val="0"/>
          <dgm:bulletEnabled val="1"/>
        </dgm:presLayoutVars>
      </dgm:prSet>
      <dgm:spPr/>
    </dgm:pt>
    <dgm:pt modelId="{C54E2DBD-8748-4AD4-BB71-E873B8A6782F}" type="pres">
      <dgm:prSet presAssocID="{D47ECEA3-B8FA-4ACF-AC83-BBB29AED6444}" presName="childText" presStyleLbl="revTx" presStyleIdx="0" presStyleCnt="2">
        <dgm:presLayoutVars>
          <dgm:bulletEnabled val="1"/>
        </dgm:presLayoutVars>
      </dgm:prSet>
      <dgm:spPr/>
    </dgm:pt>
    <dgm:pt modelId="{CF7D2D0D-E3F8-4C2C-A7D7-BA2BA6C7EAAE}" type="pres">
      <dgm:prSet presAssocID="{ED2085D1-2896-4F6B-9B5A-ED5936F767BC}" presName="parentText" presStyleLbl="node1" presStyleIdx="1" presStyleCnt="2" custScaleX="98235" custScaleY="87976">
        <dgm:presLayoutVars>
          <dgm:chMax val="0"/>
          <dgm:bulletEnabled val="1"/>
        </dgm:presLayoutVars>
      </dgm:prSet>
      <dgm:spPr/>
    </dgm:pt>
    <dgm:pt modelId="{ED5064B1-B923-41F0-8FE2-8DC22E937EEA}" type="pres">
      <dgm:prSet presAssocID="{ED2085D1-2896-4F6B-9B5A-ED5936F767B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2705421-4DCD-495F-B60C-0E2497CA9745}" srcId="{F83E9096-C2B2-458B-8F1E-7627159AFF6D}" destId="{D47ECEA3-B8FA-4ACF-AC83-BBB29AED6444}" srcOrd="0" destOrd="0" parTransId="{B1097E8A-A271-4D37-8D68-2DEBE9B97E7F}" sibTransId="{202099CD-4531-494C-B813-4871AA57CA99}"/>
    <dgm:cxn modelId="{35C0414B-3150-4D76-99B0-C3A5B8C74608}" type="presOf" srcId="{F83E9096-C2B2-458B-8F1E-7627159AFF6D}" destId="{C25A6EFB-E298-4E4B-BA35-1F57C05E485C}" srcOrd="0" destOrd="0" presId="urn:microsoft.com/office/officeart/2005/8/layout/vList2"/>
    <dgm:cxn modelId="{BB5E326D-896D-45F9-AE36-FA81B9635EDE}" type="presOf" srcId="{B3E677BC-40C6-4C5C-948F-C0B92439A1CA}" destId="{ED5064B1-B923-41F0-8FE2-8DC22E937EEA}" srcOrd="0" destOrd="0" presId="urn:microsoft.com/office/officeart/2005/8/layout/vList2"/>
    <dgm:cxn modelId="{5387A351-47C1-43D9-8645-E432CDCF7CF4}" srcId="{F83E9096-C2B2-458B-8F1E-7627159AFF6D}" destId="{ED2085D1-2896-4F6B-9B5A-ED5936F767BC}" srcOrd="1" destOrd="0" parTransId="{E5C16BEF-D5CC-42AD-8BD7-5322ADD24A6D}" sibTransId="{7109338F-6052-403E-ABA2-02D063ED6049}"/>
    <dgm:cxn modelId="{01348958-BD2A-4768-93BA-0BAD7B3889CC}" type="presOf" srcId="{0B2FB52D-3E7D-42F8-871E-6FD7BF2B0F4C}" destId="{C54E2DBD-8748-4AD4-BB71-E873B8A6782F}" srcOrd="0" destOrd="0" presId="urn:microsoft.com/office/officeart/2005/8/layout/vList2"/>
    <dgm:cxn modelId="{C801E159-3ACF-41BE-98F0-34851241B2AB}" type="presOf" srcId="{D47ECEA3-B8FA-4ACF-AC83-BBB29AED6444}" destId="{A3CD79B8-41A0-4D8D-8B2A-994BA5DD93A6}" srcOrd="0" destOrd="0" presId="urn:microsoft.com/office/officeart/2005/8/layout/vList2"/>
    <dgm:cxn modelId="{E9456E84-BFBE-4E4D-AB0C-99E2F5451379}" srcId="{ED2085D1-2896-4F6B-9B5A-ED5936F767BC}" destId="{B3E677BC-40C6-4C5C-948F-C0B92439A1CA}" srcOrd="0" destOrd="0" parTransId="{E0BE8B70-2B55-42E8-95D4-1222E659897A}" sibTransId="{710659AA-7A0F-4463-AE6D-9B36FB7CD178}"/>
    <dgm:cxn modelId="{5CB1DB89-D157-465C-B59F-F5236F23C78C}" srcId="{D47ECEA3-B8FA-4ACF-AC83-BBB29AED6444}" destId="{0B2FB52D-3E7D-42F8-871E-6FD7BF2B0F4C}" srcOrd="0" destOrd="0" parTransId="{61EF294A-8A70-4D05-B7B2-8E4BC492C084}" sibTransId="{1373CB1B-9F19-43E4-B56B-DC903843A5D9}"/>
    <dgm:cxn modelId="{EBEF34B1-276D-43EF-B10E-951C87AD9E2F}" type="presOf" srcId="{ED2085D1-2896-4F6B-9B5A-ED5936F767BC}" destId="{CF7D2D0D-E3F8-4C2C-A7D7-BA2BA6C7EAAE}" srcOrd="0" destOrd="0" presId="urn:microsoft.com/office/officeart/2005/8/layout/vList2"/>
    <dgm:cxn modelId="{F259A2CC-DA27-4AA8-957A-C5B3AA9780DE}" type="presParOf" srcId="{C25A6EFB-E298-4E4B-BA35-1F57C05E485C}" destId="{A3CD79B8-41A0-4D8D-8B2A-994BA5DD93A6}" srcOrd="0" destOrd="0" presId="urn:microsoft.com/office/officeart/2005/8/layout/vList2"/>
    <dgm:cxn modelId="{ABF1D56C-0D1F-46AA-A13E-53AD13B8246F}" type="presParOf" srcId="{C25A6EFB-E298-4E4B-BA35-1F57C05E485C}" destId="{C54E2DBD-8748-4AD4-BB71-E873B8A6782F}" srcOrd="1" destOrd="0" presId="urn:microsoft.com/office/officeart/2005/8/layout/vList2"/>
    <dgm:cxn modelId="{9E7041CB-D214-44F4-A3B4-3846FA2B81E1}" type="presParOf" srcId="{C25A6EFB-E298-4E4B-BA35-1F57C05E485C}" destId="{CF7D2D0D-E3F8-4C2C-A7D7-BA2BA6C7EAAE}" srcOrd="2" destOrd="0" presId="urn:microsoft.com/office/officeart/2005/8/layout/vList2"/>
    <dgm:cxn modelId="{DD1D9D38-012C-4ACE-8D15-D8F57656472F}" type="presParOf" srcId="{C25A6EFB-E298-4E4B-BA35-1F57C05E485C}" destId="{ED5064B1-B923-41F0-8FE2-8DC22E937EE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3E9096-C2B2-458B-8F1E-7627159AFF6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47ECEA3-B8FA-4ACF-AC83-BBB29AED6444}">
      <dgm:prSet phldrT="[Tekst]"/>
      <dgm:spPr>
        <a:solidFill>
          <a:srgbClr val="25497C"/>
        </a:solidFill>
      </dgm:spPr>
      <dgm:t>
        <a:bodyPr/>
        <a:lstStyle/>
        <a:p>
          <a:pPr algn="ctr"/>
          <a:r>
            <a:rPr lang="pl-PL" dirty="0"/>
            <a:t>18 486 kg</a:t>
          </a:r>
        </a:p>
      </dgm:t>
    </dgm:pt>
    <dgm:pt modelId="{B1097E8A-A271-4D37-8D68-2DEBE9B97E7F}" type="parTrans" cxnId="{B2705421-4DCD-495F-B60C-0E2497CA9745}">
      <dgm:prSet/>
      <dgm:spPr/>
      <dgm:t>
        <a:bodyPr/>
        <a:lstStyle/>
        <a:p>
          <a:endParaRPr lang="pl-PL"/>
        </a:p>
      </dgm:t>
    </dgm:pt>
    <dgm:pt modelId="{202099CD-4531-494C-B813-4871AA57CA99}" type="sibTrans" cxnId="{B2705421-4DCD-495F-B60C-0E2497CA9745}">
      <dgm:prSet/>
      <dgm:spPr/>
      <dgm:t>
        <a:bodyPr/>
        <a:lstStyle/>
        <a:p>
          <a:endParaRPr lang="pl-PL"/>
        </a:p>
      </dgm:t>
    </dgm:pt>
    <dgm:pt modelId="{0B2FB52D-3E7D-42F8-871E-6FD7BF2B0F4C}">
      <dgm:prSet phldrT="[Tekst]"/>
      <dgm:spPr/>
      <dgm:t>
        <a:bodyPr/>
        <a:lstStyle/>
        <a:p>
          <a:endParaRPr lang="pl-PL" dirty="0"/>
        </a:p>
      </dgm:t>
    </dgm:pt>
    <dgm:pt modelId="{61EF294A-8A70-4D05-B7B2-8E4BC492C084}" type="parTrans" cxnId="{5CB1DB89-D157-465C-B59F-F5236F23C78C}">
      <dgm:prSet/>
      <dgm:spPr/>
      <dgm:t>
        <a:bodyPr/>
        <a:lstStyle/>
        <a:p>
          <a:endParaRPr lang="pl-PL"/>
        </a:p>
      </dgm:t>
    </dgm:pt>
    <dgm:pt modelId="{1373CB1B-9F19-43E4-B56B-DC903843A5D9}" type="sibTrans" cxnId="{5CB1DB89-D157-465C-B59F-F5236F23C78C}">
      <dgm:prSet/>
      <dgm:spPr/>
      <dgm:t>
        <a:bodyPr/>
        <a:lstStyle/>
        <a:p>
          <a:endParaRPr lang="pl-PL"/>
        </a:p>
      </dgm:t>
    </dgm:pt>
    <dgm:pt modelId="{ED2085D1-2896-4F6B-9B5A-ED5936F767BC}">
      <dgm:prSet phldrT="[Tekst]"/>
      <dgm:spPr>
        <a:solidFill>
          <a:srgbClr val="1482B5"/>
        </a:solidFill>
      </dgm:spPr>
      <dgm:t>
        <a:bodyPr/>
        <a:lstStyle/>
        <a:p>
          <a:pPr algn="ctr"/>
          <a:r>
            <a:rPr lang="pl-PL" dirty="0"/>
            <a:t> 1 213 kg</a:t>
          </a:r>
        </a:p>
      </dgm:t>
    </dgm:pt>
    <dgm:pt modelId="{E5C16BEF-D5CC-42AD-8BD7-5322ADD24A6D}" type="parTrans" cxnId="{5387A351-47C1-43D9-8645-E432CDCF7CF4}">
      <dgm:prSet/>
      <dgm:spPr/>
      <dgm:t>
        <a:bodyPr/>
        <a:lstStyle/>
        <a:p>
          <a:endParaRPr lang="pl-PL"/>
        </a:p>
      </dgm:t>
    </dgm:pt>
    <dgm:pt modelId="{7109338F-6052-403E-ABA2-02D063ED6049}" type="sibTrans" cxnId="{5387A351-47C1-43D9-8645-E432CDCF7CF4}">
      <dgm:prSet/>
      <dgm:spPr/>
      <dgm:t>
        <a:bodyPr/>
        <a:lstStyle/>
        <a:p>
          <a:endParaRPr lang="pl-PL"/>
        </a:p>
      </dgm:t>
    </dgm:pt>
    <dgm:pt modelId="{B3E677BC-40C6-4C5C-948F-C0B92439A1CA}">
      <dgm:prSet phldrT="[Tekst]"/>
      <dgm:spPr/>
      <dgm:t>
        <a:bodyPr/>
        <a:lstStyle/>
        <a:p>
          <a:endParaRPr lang="pl-PL" dirty="0"/>
        </a:p>
      </dgm:t>
    </dgm:pt>
    <dgm:pt modelId="{E0BE8B70-2B55-42E8-95D4-1222E659897A}" type="parTrans" cxnId="{E9456E84-BFBE-4E4D-AB0C-99E2F5451379}">
      <dgm:prSet/>
      <dgm:spPr/>
      <dgm:t>
        <a:bodyPr/>
        <a:lstStyle/>
        <a:p>
          <a:endParaRPr lang="pl-PL"/>
        </a:p>
      </dgm:t>
    </dgm:pt>
    <dgm:pt modelId="{710659AA-7A0F-4463-AE6D-9B36FB7CD178}" type="sibTrans" cxnId="{E9456E84-BFBE-4E4D-AB0C-99E2F5451379}">
      <dgm:prSet/>
      <dgm:spPr/>
      <dgm:t>
        <a:bodyPr/>
        <a:lstStyle/>
        <a:p>
          <a:endParaRPr lang="pl-PL"/>
        </a:p>
      </dgm:t>
    </dgm:pt>
    <dgm:pt modelId="{C25A6EFB-E298-4E4B-BA35-1F57C05E485C}" type="pres">
      <dgm:prSet presAssocID="{F83E9096-C2B2-458B-8F1E-7627159AFF6D}" presName="linear" presStyleCnt="0">
        <dgm:presLayoutVars>
          <dgm:animLvl val="lvl"/>
          <dgm:resizeHandles val="exact"/>
        </dgm:presLayoutVars>
      </dgm:prSet>
      <dgm:spPr/>
    </dgm:pt>
    <dgm:pt modelId="{A3CD79B8-41A0-4D8D-8B2A-994BA5DD93A6}" type="pres">
      <dgm:prSet presAssocID="{D47ECEA3-B8FA-4ACF-AC83-BBB29AED6444}" presName="parentText" presStyleLbl="node1" presStyleIdx="0" presStyleCnt="2" custScaleX="98235" custScaleY="90118">
        <dgm:presLayoutVars>
          <dgm:chMax val="0"/>
          <dgm:bulletEnabled val="1"/>
        </dgm:presLayoutVars>
      </dgm:prSet>
      <dgm:spPr/>
    </dgm:pt>
    <dgm:pt modelId="{C54E2DBD-8748-4AD4-BB71-E873B8A6782F}" type="pres">
      <dgm:prSet presAssocID="{D47ECEA3-B8FA-4ACF-AC83-BBB29AED6444}" presName="childText" presStyleLbl="revTx" presStyleIdx="0" presStyleCnt="2">
        <dgm:presLayoutVars>
          <dgm:bulletEnabled val="1"/>
        </dgm:presLayoutVars>
      </dgm:prSet>
      <dgm:spPr/>
    </dgm:pt>
    <dgm:pt modelId="{CF7D2D0D-E3F8-4C2C-A7D7-BA2BA6C7EAAE}" type="pres">
      <dgm:prSet presAssocID="{ED2085D1-2896-4F6B-9B5A-ED5936F767BC}" presName="parentText" presStyleLbl="node1" presStyleIdx="1" presStyleCnt="2" custScaleX="98235" custScaleY="87976">
        <dgm:presLayoutVars>
          <dgm:chMax val="0"/>
          <dgm:bulletEnabled val="1"/>
        </dgm:presLayoutVars>
      </dgm:prSet>
      <dgm:spPr/>
    </dgm:pt>
    <dgm:pt modelId="{ED5064B1-B923-41F0-8FE2-8DC22E937EEA}" type="pres">
      <dgm:prSet presAssocID="{ED2085D1-2896-4F6B-9B5A-ED5936F767B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2705421-4DCD-495F-B60C-0E2497CA9745}" srcId="{F83E9096-C2B2-458B-8F1E-7627159AFF6D}" destId="{D47ECEA3-B8FA-4ACF-AC83-BBB29AED6444}" srcOrd="0" destOrd="0" parTransId="{B1097E8A-A271-4D37-8D68-2DEBE9B97E7F}" sibTransId="{202099CD-4531-494C-B813-4871AA57CA99}"/>
    <dgm:cxn modelId="{35C0414B-3150-4D76-99B0-C3A5B8C74608}" type="presOf" srcId="{F83E9096-C2B2-458B-8F1E-7627159AFF6D}" destId="{C25A6EFB-E298-4E4B-BA35-1F57C05E485C}" srcOrd="0" destOrd="0" presId="urn:microsoft.com/office/officeart/2005/8/layout/vList2"/>
    <dgm:cxn modelId="{BB5E326D-896D-45F9-AE36-FA81B9635EDE}" type="presOf" srcId="{B3E677BC-40C6-4C5C-948F-C0B92439A1CA}" destId="{ED5064B1-B923-41F0-8FE2-8DC22E937EEA}" srcOrd="0" destOrd="0" presId="urn:microsoft.com/office/officeart/2005/8/layout/vList2"/>
    <dgm:cxn modelId="{5387A351-47C1-43D9-8645-E432CDCF7CF4}" srcId="{F83E9096-C2B2-458B-8F1E-7627159AFF6D}" destId="{ED2085D1-2896-4F6B-9B5A-ED5936F767BC}" srcOrd="1" destOrd="0" parTransId="{E5C16BEF-D5CC-42AD-8BD7-5322ADD24A6D}" sibTransId="{7109338F-6052-403E-ABA2-02D063ED6049}"/>
    <dgm:cxn modelId="{01348958-BD2A-4768-93BA-0BAD7B3889CC}" type="presOf" srcId="{0B2FB52D-3E7D-42F8-871E-6FD7BF2B0F4C}" destId="{C54E2DBD-8748-4AD4-BB71-E873B8A6782F}" srcOrd="0" destOrd="0" presId="urn:microsoft.com/office/officeart/2005/8/layout/vList2"/>
    <dgm:cxn modelId="{C801E159-3ACF-41BE-98F0-34851241B2AB}" type="presOf" srcId="{D47ECEA3-B8FA-4ACF-AC83-BBB29AED6444}" destId="{A3CD79B8-41A0-4D8D-8B2A-994BA5DD93A6}" srcOrd="0" destOrd="0" presId="urn:microsoft.com/office/officeart/2005/8/layout/vList2"/>
    <dgm:cxn modelId="{E9456E84-BFBE-4E4D-AB0C-99E2F5451379}" srcId="{ED2085D1-2896-4F6B-9B5A-ED5936F767BC}" destId="{B3E677BC-40C6-4C5C-948F-C0B92439A1CA}" srcOrd="0" destOrd="0" parTransId="{E0BE8B70-2B55-42E8-95D4-1222E659897A}" sibTransId="{710659AA-7A0F-4463-AE6D-9B36FB7CD178}"/>
    <dgm:cxn modelId="{5CB1DB89-D157-465C-B59F-F5236F23C78C}" srcId="{D47ECEA3-B8FA-4ACF-AC83-BBB29AED6444}" destId="{0B2FB52D-3E7D-42F8-871E-6FD7BF2B0F4C}" srcOrd="0" destOrd="0" parTransId="{61EF294A-8A70-4D05-B7B2-8E4BC492C084}" sibTransId="{1373CB1B-9F19-43E4-B56B-DC903843A5D9}"/>
    <dgm:cxn modelId="{EBEF34B1-276D-43EF-B10E-951C87AD9E2F}" type="presOf" srcId="{ED2085D1-2896-4F6B-9B5A-ED5936F767BC}" destId="{CF7D2D0D-E3F8-4C2C-A7D7-BA2BA6C7EAAE}" srcOrd="0" destOrd="0" presId="urn:microsoft.com/office/officeart/2005/8/layout/vList2"/>
    <dgm:cxn modelId="{F259A2CC-DA27-4AA8-957A-C5B3AA9780DE}" type="presParOf" srcId="{C25A6EFB-E298-4E4B-BA35-1F57C05E485C}" destId="{A3CD79B8-41A0-4D8D-8B2A-994BA5DD93A6}" srcOrd="0" destOrd="0" presId="urn:microsoft.com/office/officeart/2005/8/layout/vList2"/>
    <dgm:cxn modelId="{ABF1D56C-0D1F-46AA-A13E-53AD13B8246F}" type="presParOf" srcId="{C25A6EFB-E298-4E4B-BA35-1F57C05E485C}" destId="{C54E2DBD-8748-4AD4-BB71-E873B8A6782F}" srcOrd="1" destOrd="0" presId="urn:microsoft.com/office/officeart/2005/8/layout/vList2"/>
    <dgm:cxn modelId="{9E7041CB-D214-44F4-A3B4-3846FA2B81E1}" type="presParOf" srcId="{C25A6EFB-E298-4E4B-BA35-1F57C05E485C}" destId="{CF7D2D0D-E3F8-4C2C-A7D7-BA2BA6C7EAAE}" srcOrd="2" destOrd="0" presId="urn:microsoft.com/office/officeart/2005/8/layout/vList2"/>
    <dgm:cxn modelId="{DD1D9D38-012C-4ACE-8D15-D8F57656472F}" type="presParOf" srcId="{C25A6EFB-E298-4E4B-BA35-1F57C05E485C}" destId="{ED5064B1-B923-41F0-8FE2-8DC22E937EE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3E9096-C2B2-458B-8F1E-7627159AFF6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47ECEA3-B8FA-4ACF-AC83-BBB29AED6444}">
      <dgm:prSet phldrT="[Tekst]"/>
      <dgm:spPr>
        <a:solidFill>
          <a:srgbClr val="25497C"/>
        </a:solidFill>
      </dgm:spPr>
      <dgm:t>
        <a:bodyPr/>
        <a:lstStyle/>
        <a:p>
          <a:pPr algn="ctr"/>
          <a:r>
            <a:rPr lang="pl-PL" dirty="0"/>
            <a:t>18 272 kg</a:t>
          </a:r>
        </a:p>
      </dgm:t>
    </dgm:pt>
    <dgm:pt modelId="{B1097E8A-A271-4D37-8D68-2DEBE9B97E7F}" type="parTrans" cxnId="{B2705421-4DCD-495F-B60C-0E2497CA9745}">
      <dgm:prSet/>
      <dgm:spPr/>
      <dgm:t>
        <a:bodyPr/>
        <a:lstStyle/>
        <a:p>
          <a:endParaRPr lang="pl-PL"/>
        </a:p>
      </dgm:t>
    </dgm:pt>
    <dgm:pt modelId="{202099CD-4531-494C-B813-4871AA57CA99}" type="sibTrans" cxnId="{B2705421-4DCD-495F-B60C-0E2497CA9745}">
      <dgm:prSet/>
      <dgm:spPr/>
      <dgm:t>
        <a:bodyPr/>
        <a:lstStyle/>
        <a:p>
          <a:endParaRPr lang="pl-PL"/>
        </a:p>
      </dgm:t>
    </dgm:pt>
    <dgm:pt modelId="{0B2FB52D-3E7D-42F8-871E-6FD7BF2B0F4C}">
      <dgm:prSet phldrT="[Tekst]"/>
      <dgm:spPr/>
      <dgm:t>
        <a:bodyPr/>
        <a:lstStyle/>
        <a:p>
          <a:endParaRPr lang="pl-PL" dirty="0"/>
        </a:p>
      </dgm:t>
    </dgm:pt>
    <dgm:pt modelId="{61EF294A-8A70-4D05-B7B2-8E4BC492C084}" type="parTrans" cxnId="{5CB1DB89-D157-465C-B59F-F5236F23C78C}">
      <dgm:prSet/>
      <dgm:spPr/>
      <dgm:t>
        <a:bodyPr/>
        <a:lstStyle/>
        <a:p>
          <a:endParaRPr lang="pl-PL"/>
        </a:p>
      </dgm:t>
    </dgm:pt>
    <dgm:pt modelId="{1373CB1B-9F19-43E4-B56B-DC903843A5D9}" type="sibTrans" cxnId="{5CB1DB89-D157-465C-B59F-F5236F23C78C}">
      <dgm:prSet/>
      <dgm:spPr/>
      <dgm:t>
        <a:bodyPr/>
        <a:lstStyle/>
        <a:p>
          <a:endParaRPr lang="pl-PL"/>
        </a:p>
      </dgm:t>
    </dgm:pt>
    <dgm:pt modelId="{ED2085D1-2896-4F6B-9B5A-ED5936F767BC}">
      <dgm:prSet phldrT="[Tekst]"/>
      <dgm:spPr>
        <a:solidFill>
          <a:srgbClr val="1482B5"/>
        </a:solidFill>
      </dgm:spPr>
      <dgm:t>
        <a:bodyPr/>
        <a:lstStyle/>
        <a:p>
          <a:pPr algn="ctr"/>
          <a:r>
            <a:rPr lang="pl-PL" dirty="0"/>
            <a:t>1 217kg</a:t>
          </a:r>
        </a:p>
      </dgm:t>
    </dgm:pt>
    <dgm:pt modelId="{E5C16BEF-D5CC-42AD-8BD7-5322ADD24A6D}" type="parTrans" cxnId="{5387A351-47C1-43D9-8645-E432CDCF7CF4}">
      <dgm:prSet/>
      <dgm:spPr/>
      <dgm:t>
        <a:bodyPr/>
        <a:lstStyle/>
        <a:p>
          <a:endParaRPr lang="pl-PL"/>
        </a:p>
      </dgm:t>
    </dgm:pt>
    <dgm:pt modelId="{7109338F-6052-403E-ABA2-02D063ED6049}" type="sibTrans" cxnId="{5387A351-47C1-43D9-8645-E432CDCF7CF4}">
      <dgm:prSet/>
      <dgm:spPr/>
      <dgm:t>
        <a:bodyPr/>
        <a:lstStyle/>
        <a:p>
          <a:endParaRPr lang="pl-PL"/>
        </a:p>
      </dgm:t>
    </dgm:pt>
    <dgm:pt modelId="{B3E677BC-40C6-4C5C-948F-C0B92439A1CA}">
      <dgm:prSet phldrT="[Tekst]"/>
      <dgm:spPr/>
      <dgm:t>
        <a:bodyPr/>
        <a:lstStyle/>
        <a:p>
          <a:endParaRPr lang="pl-PL" dirty="0"/>
        </a:p>
      </dgm:t>
    </dgm:pt>
    <dgm:pt modelId="{E0BE8B70-2B55-42E8-95D4-1222E659897A}" type="parTrans" cxnId="{E9456E84-BFBE-4E4D-AB0C-99E2F5451379}">
      <dgm:prSet/>
      <dgm:spPr/>
      <dgm:t>
        <a:bodyPr/>
        <a:lstStyle/>
        <a:p>
          <a:endParaRPr lang="pl-PL"/>
        </a:p>
      </dgm:t>
    </dgm:pt>
    <dgm:pt modelId="{710659AA-7A0F-4463-AE6D-9B36FB7CD178}" type="sibTrans" cxnId="{E9456E84-BFBE-4E4D-AB0C-99E2F5451379}">
      <dgm:prSet/>
      <dgm:spPr/>
      <dgm:t>
        <a:bodyPr/>
        <a:lstStyle/>
        <a:p>
          <a:endParaRPr lang="pl-PL"/>
        </a:p>
      </dgm:t>
    </dgm:pt>
    <dgm:pt modelId="{C25A6EFB-E298-4E4B-BA35-1F57C05E485C}" type="pres">
      <dgm:prSet presAssocID="{F83E9096-C2B2-458B-8F1E-7627159AFF6D}" presName="linear" presStyleCnt="0">
        <dgm:presLayoutVars>
          <dgm:animLvl val="lvl"/>
          <dgm:resizeHandles val="exact"/>
        </dgm:presLayoutVars>
      </dgm:prSet>
      <dgm:spPr/>
    </dgm:pt>
    <dgm:pt modelId="{A3CD79B8-41A0-4D8D-8B2A-994BA5DD93A6}" type="pres">
      <dgm:prSet presAssocID="{D47ECEA3-B8FA-4ACF-AC83-BBB29AED6444}" presName="parentText" presStyleLbl="node1" presStyleIdx="0" presStyleCnt="2" custScaleX="98235" custScaleY="90118">
        <dgm:presLayoutVars>
          <dgm:chMax val="0"/>
          <dgm:bulletEnabled val="1"/>
        </dgm:presLayoutVars>
      </dgm:prSet>
      <dgm:spPr/>
    </dgm:pt>
    <dgm:pt modelId="{C54E2DBD-8748-4AD4-BB71-E873B8A6782F}" type="pres">
      <dgm:prSet presAssocID="{D47ECEA3-B8FA-4ACF-AC83-BBB29AED6444}" presName="childText" presStyleLbl="revTx" presStyleIdx="0" presStyleCnt="2">
        <dgm:presLayoutVars>
          <dgm:bulletEnabled val="1"/>
        </dgm:presLayoutVars>
      </dgm:prSet>
      <dgm:spPr/>
    </dgm:pt>
    <dgm:pt modelId="{CF7D2D0D-E3F8-4C2C-A7D7-BA2BA6C7EAAE}" type="pres">
      <dgm:prSet presAssocID="{ED2085D1-2896-4F6B-9B5A-ED5936F767BC}" presName="parentText" presStyleLbl="node1" presStyleIdx="1" presStyleCnt="2" custScaleX="98235" custScaleY="87976">
        <dgm:presLayoutVars>
          <dgm:chMax val="0"/>
          <dgm:bulletEnabled val="1"/>
        </dgm:presLayoutVars>
      </dgm:prSet>
      <dgm:spPr/>
    </dgm:pt>
    <dgm:pt modelId="{ED5064B1-B923-41F0-8FE2-8DC22E937EEA}" type="pres">
      <dgm:prSet presAssocID="{ED2085D1-2896-4F6B-9B5A-ED5936F767B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2705421-4DCD-495F-B60C-0E2497CA9745}" srcId="{F83E9096-C2B2-458B-8F1E-7627159AFF6D}" destId="{D47ECEA3-B8FA-4ACF-AC83-BBB29AED6444}" srcOrd="0" destOrd="0" parTransId="{B1097E8A-A271-4D37-8D68-2DEBE9B97E7F}" sibTransId="{202099CD-4531-494C-B813-4871AA57CA99}"/>
    <dgm:cxn modelId="{35C0414B-3150-4D76-99B0-C3A5B8C74608}" type="presOf" srcId="{F83E9096-C2B2-458B-8F1E-7627159AFF6D}" destId="{C25A6EFB-E298-4E4B-BA35-1F57C05E485C}" srcOrd="0" destOrd="0" presId="urn:microsoft.com/office/officeart/2005/8/layout/vList2"/>
    <dgm:cxn modelId="{BB5E326D-896D-45F9-AE36-FA81B9635EDE}" type="presOf" srcId="{B3E677BC-40C6-4C5C-948F-C0B92439A1CA}" destId="{ED5064B1-B923-41F0-8FE2-8DC22E937EEA}" srcOrd="0" destOrd="0" presId="urn:microsoft.com/office/officeart/2005/8/layout/vList2"/>
    <dgm:cxn modelId="{5387A351-47C1-43D9-8645-E432CDCF7CF4}" srcId="{F83E9096-C2B2-458B-8F1E-7627159AFF6D}" destId="{ED2085D1-2896-4F6B-9B5A-ED5936F767BC}" srcOrd="1" destOrd="0" parTransId="{E5C16BEF-D5CC-42AD-8BD7-5322ADD24A6D}" sibTransId="{7109338F-6052-403E-ABA2-02D063ED6049}"/>
    <dgm:cxn modelId="{01348958-BD2A-4768-93BA-0BAD7B3889CC}" type="presOf" srcId="{0B2FB52D-3E7D-42F8-871E-6FD7BF2B0F4C}" destId="{C54E2DBD-8748-4AD4-BB71-E873B8A6782F}" srcOrd="0" destOrd="0" presId="urn:microsoft.com/office/officeart/2005/8/layout/vList2"/>
    <dgm:cxn modelId="{C801E159-3ACF-41BE-98F0-34851241B2AB}" type="presOf" srcId="{D47ECEA3-B8FA-4ACF-AC83-BBB29AED6444}" destId="{A3CD79B8-41A0-4D8D-8B2A-994BA5DD93A6}" srcOrd="0" destOrd="0" presId="urn:microsoft.com/office/officeart/2005/8/layout/vList2"/>
    <dgm:cxn modelId="{E9456E84-BFBE-4E4D-AB0C-99E2F5451379}" srcId="{ED2085D1-2896-4F6B-9B5A-ED5936F767BC}" destId="{B3E677BC-40C6-4C5C-948F-C0B92439A1CA}" srcOrd="0" destOrd="0" parTransId="{E0BE8B70-2B55-42E8-95D4-1222E659897A}" sibTransId="{710659AA-7A0F-4463-AE6D-9B36FB7CD178}"/>
    <dgm:cxn modelId="{5CB1DB89-D157-465C-B59F-F5236F23C78C}" srcId="{D47ECEA3-B8FA-4ACF-AC83-BBB29AED6444}" destId="{0B2FB52D-3E7D-42F8-871E-6FD7BF2B0F4C}" srcOrd="0" destOrd="0" parTransId="{61EF294A-8A70-4D05-B7B2-8E4BC492C084}" sibTransId="{1373CB1B-9F19-43E4-B56B-DC903843A5D9}"/>
    <dgm:cxn modelId="{EBEF34B1-276D-43EF-B10E-951C87AD9E2F}" type="presOf" srcId="{ED2085D1-2896-4F6B-9B5A-ED5936F767BC}" destId="{CF7D2D0D-E3F8-4C2C-A7D7-BA2BA6C7EAAE}" srcOrd="0" destOrd="0" presId="urn:microsoft.com/office/officeart/2005/8/layout/vList2"/>
    <dgm:cxn modelId="{F259A2CC-DA27-4AA8-957A-C5B3AA9780DE}" type="presParOf" srcId="{C25A6EFB-E298-4E4B-BA35-1F57C05E485C}" destId="{A3CD79B8-41A0-4D8D-8B2A-994BA5DD93A6}" srcOrd="0" destOrd="0" presId="urn:microsoft.com/office/officeart/2005/8/layout/vList2"/>
    <dgm:cxn modelId="{ABF1D56C-0D1F-46AA-A13E-53AD13B8246F}" type="presParOf" srcId="{C25A6EFB-E298-4E4B-BA35-1F57C05E485C}" destId="{C54E2DBD-8748-4AD4-BB71-E873B8A6782F}" srcOrd="1" destOrd="0" presId="urn:microsoft.com/office/officeart/2005/8/layout/vList2"/>
    <dgm:cxn modelId="{9E7041CB-D214-44F4-A3B4-3846FA2B81E1}" type="presParOf" srcId="{C25A6EFB-E298-4E4B-BA35-1F57C05E485C}" destId="{CF7D2D0D-E3F8-4C2C-A7D7-BA2BA6C7EAAE}" srcOrd="2" destOrd="0" presId="urn:microsoft.com/office/officeart/2005/8/layout/vList2"/>
    <dgm:cxn modelId="{DD1D9D38-012C-4ACE-8D15-D8F57656472F}" type="presParOf" srcId="{C25A6EFB-E298-4E4B-BA35-1F57C05E485C}" destId="{ED5064B1-B923-41F0-8FE2-8DC22E937EE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3E9096-C2B2-458B-8F1E-7627159AFF6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B2FB52D-3E7D-42F8-871E-6FD7BF2B0F4C}">
      <dgm:prSet phldrT="[Tekst]"/>
      <dgm:spPr/>
      <dgm:t>
        <a:bodyPr/>
        <a:lstStyle/>
        <a:p>
          <a:endParaRPr lang="pl-PL" dirty="0"/>
        </a:p>
      </dgm:t>
    </dgm:pt>
    <dgm:pt modelId="{61EF294A-8A70-4D05-B7B2-8E4BC492C084}" type="parTrans" cxnId="{5CB1DB89-D157-465C-B59F-F5236F23C78C}">
      <dgm:prSet/>
      <dgm:spPr/>
      <dgm:t>
        <a:bodyPr/>
        <a:lstStyle/>
        <a:p>
          <a:endParaRPr lang="pl-PL"/>
        </a:p>
      </dgm:t>
    </dgm:pt>
    <dgm:pt modelId="{1373CB1B-9F19-43E4-B56B-DC903843A5D9}" type="sibTrans" cxnId="{5CB1DB89-D157-465C-B59F-F5236F23C78C}">
      <dgm:prSet/>
      <dgm:spPr/>
      <dgm:t>
        <a:bodyPr/>
        <a:lstStyle/>
        <a:p>
          <a:endParaRPr lang="pl-PL"/>
        </a:p>
      </dgm:t>
    </dgm:pt>
    <dgm:pt modelId="{D47ECEA3-B8FA-4ACF-AC83-BBB29AED6444}">
      <dgm:prSet phldrT="[Tekst]" custT="1"/>
      <dgm:spPr>
        <a:solidFill>
          <a:srgbClr val="25497C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pl-PL" sz="9600" dirty="0"/>
            <a:t>15 624 kg</a:t>
          </a:r>
        </a:p>
      </dgm:t>
    </dgm:pt>
    <dgm:pt modelId="{202099CD-4531-494C-B813-4871AA57CA99}" type="sibTrans" cxnId="{B2705421-4DCD-495F-B60C-0E2497CA9745}">
      <dgm:prSet/>
      <dgm:spPr/>
      <dgm:t>
        <a:bodyPr/>
        <a:lstStyle/>
        <a:p>
          <a:endParaRPr lang="pl-PL"/>
        </a:p>
      </dgm:t>
    </dgm:pt>
    <dgm:pt modelId="{B1097E8A-A271-4D37-8D68-2DEBE9B97E7F}" type="parTrans" cxnId="{B2705421-4DCD-495F-B60C-0E2497CA9745}">
      <dgm:prSet/>
      <dgm:spPr/>
      <dgm:t>
        <a:bodyPr/>
        <a:lstStyle/>
        <a:p>
          <a:endParaRPr lang="pl-PL"/>
        </a:p>
      </dgm:t>
    </dgm:pt>
    <dgm:pt modelId="{C25A6EFB-E298-4E4B-BA35-1F57C05E485C}" type="pres">
      <dgm:prSet presAssocID="{F83E9096-C2B2-458B-8F1E-7627159AFF6D}" presName="linear" presStyleCnt="0">
        <dgm:presLayoutVars>
          <dgm:animLvl val="lvl"/>
          <dgm:resizeHandles val="exact"/>
        </dgm:presLayoutVars>
      </dgm:prSet>
      <dgm:spPr/>
    </dgm:pt>
    <dgm:pt modelId="{A3CD79B8-41A0-4D8D-8B2A-994BA5DD93A6}" type="pres">
      <dgm:prSet presAssocID="{D47ECEA3-B8FA-4ACF-AC83-BBB29AED6444}" presName="parentText" presStyleLbl="node1" presStyleIdx="0" presStyleCnt="1" custScaleX="100000" custScaleY="228008">
        <dgm:presLayoutVars>
          <dgm:chMax val="0"/>
          <dgm:bulletEnabled val="1"/>
        </dgm:presLayoutVars>
      </dgm:prSet>
      <dgm:spPr/>
    </dgm:pt>
    <dgm:pt modelId="{C54E2DBD-8748-4AD4-BB71-E873B8A6782F}" type="pres">
      <dgm:prSet presAssocID="{D47ECEA3-B8FA-4ACF-AC83-BBB29AED644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2705421-4DCD-495F-B60C-0E2497CA9745}" srcId="{F83E9096-C2B2-458B-8F1E-7627159AFF6D}" destId="{D47ECEA3-B8FA-4ACF-AC83-BBB29AED6444}" srcOrd="0" destOrd="0" parTransId="{B1097E8A-A271-4D37-8D68-2DEBE9B97E7F}" sibTransId="{202099CD-4531-494C-B813-4871AA57CA99}"/>
    <dgm:cxn modelId="{35C0414B-3150-4D76-99B0-C3A5B8C74608}" type="presOf" srcId="{F83E9096-C2B2-458B-8F1E-7627159AFF6D}" destId="{C25A6EFB-E298-4E4B-BA35-1F57C05E485C}" srcOrd="0" destOrd="0" presId="urn:microsoft.com/office/officeart/2005/8/layout/vList2"/>
    <dgm:cxn modelId="{01348958-BD2A-4768-93BA-0BAD7B3889CC}" type="presOf" srcId="{0B2FB52D-3E7D-42F8-871E-6FD7BF2B0F4C}" destId="{C54E2DBD-8748-4AD4-BB71-E873B8A6782F}" srcOrd="0" destOrd="0" presId="urn:microsoft.com/office/officeart/2005/8/layout/vList2"/>
    <dgm:cxn modelId="{C801E159-3ACF-41BE-98F0-34851241B2AB}" type="presOf" srcId="{D47ECEA3-B8FA-4ACF-AC83-BBB29AED6444}" destId="{A3CD79B8-41A0-4D8D-8B2A-994BA5DD93A6}" srcOrd="0" destOrd="0" presId="urn:microsoft.com/office/officeart/2005/8/layout/vList2"/>
    <dgm:cxn modelId="{5CB1DB89-D157-465C-B59F-F5236F23C78C}" srcId="{D47ECEA3-B8FA-4ACF-AC83-BBB29AED6444}" destId="{0B2FB52D-3E7D-42F8-871E-6FD7BF2B0F4C}" srcOrd="0" destOrd="0" parTransId="{61EF294A-8A70-4D05-B7B2-8E4BC492C084}" sibTransId="{1373CB1B-9F19-43E4-B56B-DC903843A5D9}"/>
    <dgm:cxn modelId="{F259A2CC-DA27-4AA8-957A-C5B3AA9780DE}" type="presParOf" srcId="{C25A6EFB-E298-4E4B-BA35-1F57C05E485C}" destId="{A3CD79B8-41A0-4D8D-8B2A-994BA5DD93A6}" srcOrd="0" destOrd="0" presId="urn:microsoft.com/office/officeart/2005/8/layout/vList2"/>
    <dgm:cxn modelId="{ABF1D56C-0D1F-46AA-A13E-53AD13B8246F}" type="presParOf" srcId="{C25A6EFB-E298-4E4B-BA35-1F57C05E485C}" destId="{C54E2DBD-8748-4AD4-BB71-E873B8A6782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3E9096-C2B2-458B-8F1E-7627159AFF6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25A6EFB-E298-4E4B-BA35-1F57C05E485C}" type="pres">
      <dgm:prSet presAssocID="{F83E9096-C2B2-458B-8F1E-7627159AFF6D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35C0414B-3150-4D76-99B0-C3A5B8C74608}" type="presOf" srcId="{F83E9096-C2B2-458B-8F1E-7627159AFF6D}" destId="{C25A6EFB-E298-4E4B-BA35-1F57C05E485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3E9096-C2B2-458B-8F1E-7627159AFF6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B2FB52D-3E7D-42F8-871E-6FD7BF2B0F4C}">
      <dgm:prSet phldrT="[Tekst]"/>
      <dgm:spPr/>
      <dgm:t>
        <a:bodyPr/>
        <a:lstStyle/>
        <a:p>
          <a:endParaRPr lang="pl-PL" dirty="0"/>
        </a:p>
      </dgm:t>
    </dgm:pt>
    <dgm:pt modelId="{61EF294A-8A70-4D05-B7B2-8E4BC492C084}" type="parTrans" cxnId="{5CB1DB89-D157-465C-B59F-F5236F23C78C}">
      <dgm:prSet/>
      <dgm:spPr/>
      <dgm:t>
        <a:bodyPr/>
        <a:lstStyle/>
        <a:p>
          <a:endParaRPr lang="pl-PL"/>
        </a:p>
      </dgm:t>
    </dgm:pt>
    <dgm:pt modelId="{1373CB1B-9F19-43E4-B56B-DC903843A5D9}" type="sibTrans" cxnId="{5CB1DB89-D157-465C-B59F-F5236F23C78C}">
      <dgm:prSet/>
      <dgm:spPr/>
      <dgm:t>
        <a:bodyPr/>
        <a:lstStyle/>
        <a:p>
          <a:endParaRPr lang="pl-PL"/>
        </a:p>
      </dgm:t>
    </dgm:pt>
    <dgm:pt modelId="{D47ECEA3-B8FA-4ACF-AC83-BBB29AED6444}">
      <dgm:prSet phldrT="[Tekst]" custT="1"/>
      <dgm:spPr>
        <a:solidFill>
          <a:srgbClr val="25497C"/>
        </a:solidFill>
      </dgm:spPr>
      <dgm:t>
        <a:bodyPr/>
        <a:lstStyle/>
        <a:p>
          <a:pPr algn="ctr"/>
          <a:r>
            <a:rPr lang="pl-PL" sz="9600" dirty="0"/>
            <a:t>19 175 kg</a:t>
          </a:r>
        </a:p>
      </dgm:t>
    </dgm:pt>
    <dgm:pt modelId="{202099CD-4531-494C-B813-4871AA57CA99}" type="sibTrans" cxnId="{B2705421-4DCD-495F-B60C-0E2497CA9745}">
      <dgm:prSet/>
      <dgm:spPr/>
      <dgm:t>
        <a:bodyPr/>
        <a:lstStyle/>
        <a:p>
          <a:endParaRPr lang="pl-PL"/>
        </a:p>
      </dgm:t>
    </dgm:pt>
    <dgm:pt modelId="{B1097E8A-A271-4D37-8D68-2DEBE9B97E7F}" type="parTrans" cxnId="{B2705421-4DCD-495F-B60C-0E2497CA9745}">
      <dgm:prSet/>
      <dgm:spPr/>
      <dgm:t>
        <a:bodyPr/>
        <a:lstStyle/>
        <a:p>
          <a:endParaRPr lang="pl-PL"/>
        </a:p>
      </dgm:t>
    </dgm:pt>
    <dgm:pt modelId="{C25A6EFB-E298-4E4B-BA35-1F57C05E485C}" type="pres">
      <dgm:prSet presAssocID="{F83E9096-C2B2-458B-8F1E-7627159AFF6D}" presName="linear" presStyleCnt="0">
        <dgm:presLayoutVars>
          <dgm:animLvl val="lvl"/>
          <dgm:resizeHandles val="exact"/>
        </dgm:presLayoutVars>
      </dgm:prSet>
      <dgm:spPr/>
    </dgm:pt>
    <dgm:pt modelId="{A3CD79B8-41A0-4D8D-8B2A-994BA5DD93A6}" type="pres">
      <dgm:prSet presAssocID="{D47ECEA3-B8FA-4ACF-AC83-BBB29AED6444}" presName="parentText" presStyleLbl="node1" presStyleIdx="0" presStyleCnt="1" custScaleX="100000" custScaleY="228008">
        <dgm:presLayoutVars>
          <dgm:chMax val="0"/>
          <dgm:bulletEnabled val="1"/>
        </dgm:presLayoutVars>
      </dgm:prSet>
      <dgm:spPr/>
    </dgm:pt>
    <dgm:pt modelId="{C54E2DBD-8748-4AD4-BB71-E873B8A6782F}" type="pres">
      <dgm:prSet presAssocID="{D47ECEA3-B8FA-4ACF-AC83-BBB29AED644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2705421-4DCD-495F-B60C-0E2497CA9745}" srcId="{F83E9096-C2B2-458B-8F1E-7627159AFF6D}" destId="{D47ECEA3-B8FA-4ACF-AC83-BBB29AED6444}" srcOrd="0" destOrd="0" parTransId="{B1097E8A-A271-4D37-8D68-2DEBE9B97E7F}" sibTransId="{202099CD-4531-494C-B813-4871AA57CA99}"/>
    <dgm:cxn modelId="{35C0414B-3150-4D76-99B0-C3A5B8C74608}" type="presOf" srcId="{F83E9096-C2B2-458B-8F1E-7627159AFF6D}" destId="{C25A6EFB-E298-4E4B-BA35-1F57C05E485C}" srcOrd="0" destOrd="0" presId="urn:microsoft.com/office/officeart/2005/8/layout/vList2"/>
    <dgm:cxn modelId="{01348958-BD2A-4768-93BA-0BAD7B3889CC}" type="presOf" srcId="{0B2FB52D-3E7D-42F8-871E-6FD7BF2B0F4C}" destId="{C54E2DBD-8748-4AD4-BB71-E873B8A6782F}" srcOrd="0" destOrd="0" presId="urn:microsoft.com/office/officeart/2005/8/layout/vList2"/>
    <dgm:cxn modelId="{C801E159-3ACF-41BE-98F0-34851241B2AB}" type="presOf" srcId="{D47ECEA3-B8FA-4ACF-AC83-BBB29AED6444}" destId="{A3CD79B8-41A0-4D8D-8B2A-994BA5DD93A6}" srcOrd="0" destOrd="0" presId="urn:microsoft.com/office/officeart/2005/8/layout/vList2"/>
    <dgm:cxn modelId="{5CB1DB89-D157-465C-B59F-F5236F23C78C}" srcId="{D47ECEA3-B8FA-4ACF-AC83-BBB29AED6444}" destId="{0B2FB52D-3E7D-42F8-871E-6FD7BF2B0F4C}" srcOrd="0" destOrd="0" parTransId="{61EF294A-8A70-4D05-B7B2-8E4BC492C084}" sibTransId="{1373CB1B-9F19-43E4-B56B-DC903843A5D9}"/>
    <dgm:cxn modelId="{F259A2CC-DA27-4AA8-957A-C5B3AA9780DE}" type="presParOf" srcId="{C25A6EFB-E298-4E4B-BA35-1F57C05E485C}" destId="{A3CD79B8-41A0-4D8D-8B2A-994BA5DD93A6}" srcOrd="0" destOrd="0" presId="urn:microsoft.com/office/officeart/2005/8/layout/vList2"/>
    <dgm:cxn modelId="{ABF1D56C-0D1F-46AA-A13E-53AD13B8246F}" type="presParOf" srcId="{C25A6EFB-E298-4E4B-BA35-1F57C05E485C}" destId="{C54E2DBD-8748-4AD4-BB71-E873B8A6782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3E9096-C2B2-458B-8F1E-7627159AFF6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25A6EFB-E298-4E4B-BA35-1F57C05E485C}" type="pres">
      <dgm:prSet presAssocID="{F83E9096-C2B2-458B-8F1E-7627159AFF6D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35C0414B-3150-4D76-99B0-C3A5B8C74608}" type="presOf" srcId="{F83E9096-C2B2-458B-8F1E-7627159AFF6D}" destId="{C25A6EFB-E298-4E4B-BA35-1F57C05E485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3E9096-C2B2-458B-8F1E-7627159AFF6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B2FB52D-3E7D-42F8-871E-6FD7BF2B0F4C}">
      <dgm:prSet phldrT="[Tekst]"/>
      <dgm:spPr/>
      <dgm:t>
        <a:bodyPr/>
        <a:lstStyle/>
        <a:p>
          <a:endParaRPr lang="pl-PL" dirty="0"/>
        </a:p>
      </dgm:t>
    </dgm:pt>
    <dgm:pt modelId="{61EF294A-8A70-4D05-B7B2-8E4BC492C084}" type="parTrans" cxnId="{5CB1DB89-D157-465C-B59F-F5236F23C78C}">
      <dgm:prSet/>
      <dgm:spPr/>
      <dgm:t>
        <a:bodyPr/>
        <a:lstStyle/>
        <a:p>
          <a:endParaRPr lang="pl-PL"/>
        </a:p>
      </dgm:t>
    </dgm:pt>
    <dgm:pt modelId="{1373CB1B-9F19-43E4-B56B-DC903843A5D9}" type="sibTrans" cxnId="{5CB1DB89-D157-465C-B59F-F5236F23C78C}">
      <dgm:prSet/>
      <dgm:spPr/>
      <dgm:t>
        <a:bodyPr/>
        <a:lstStyle/>
        <a:p>
          <a:endParaRPr lang="pl-PL"/>
        </a:p>
      </dgm:t>
    </dgm:pt>
    <dgm:pt modelId="{D47ECEA3-B8FA-4ACF-AC83-BBB29AED6444}">
      <dgm:prSet phldrT="[Tekst]" custT="1"/>
      <dgm:spPr>
        <a:solidFill>
          <a:srgbClr val="25497C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pl-PL" sz="11500" dirty="0"/>
            <a:t>164 596 kg</a:t>
          </a:r>
        </a:p>
      </dgm:t>
    </dgm:pt>
    <dgm:pt modelId="{202099CD-4531-494C-B813-4871AA57CA99}" type="sibTrans" cxnId="{B2705421-4DCD-495F-B60C-0E2497CA9745}">
      <dgm:prSet/>
      <dgm:spPr/>
      <dgm:t>
        <a:bodyPr/>
        <a:lstStyle/>
        <a:p>
          <a:endParaRPr lang="pl-PL"/>
        </a:p>
      </dgm:t>
    </dgm:pt>
    <dgm:pt modelId="{B1097E8A-A271-4D37-8D68-2DEBE9B97E7F}" type="parTrans" cxnId="{B2705421-4DCD-495F-B60C-0E2497CA9745}">
      <dgm:prSet/>
      <dgm:spPr/>
      <dgm:t>
        <a:bodyPr/>
        <a:lstStyle/>
        <a:p>
          <a:endParaRPr lang="pl-PL"/>
        </a:p>
      </dgm:t>
    </dgm:pt>
    <dgm:pt modelId="{C25A6EFB-E298-4E4B-BA35-1F57C05E485C}" type="pres">
      <dgm:prSet presAssocID="{F83E9096-C2B2-458B-8F1E-7627159AFF6D}" presName="linear" presStyleCnt="0">
        <dgm:presLayoutVars>
          <dgm:animLvl val="lvl"/>
          <dgm:resizeHandles val="exact"/>
        </dgm:presLayoutVars>
      </dgm:prSet>
      <dgm:spPr/>
    </dgm:pt>
    <dgm:pt modelId="{A3CD79B8-41A0-4D8D-8B2A-994BA5DD93A6}" type="pres">
      <dgm:prSet presAssocID="{D47ECEA3-B8FA-4ACF-AC83-BBB29AED6444}" presName="parentText" presStyleLbl="node1" presStyleIdx="0" presStyleCnt="1" custScaleX="100000" custScaleY="222857" custLinFactY="20488" custLinFactNeighborX="1128" custLinFactNeighborY="100000">
        <dgm:presLayoutVars>
          <dgm:chMax val="0"/>
          <dgm:bulletEnabled val="1"/>
        </dgm:presLayoutVars>
      </dgm:prSet>
      <dgm:spPr/>
    </dgm:pt>
    <dgm:pt modelId="{C54E2DBD-8748-4AD4-BB71-E873B8A6782F}" type="pres">
      <dgm:prSet presAssocID="{D47ECEA3-B8FA-4ACF-AC83-BBB29AED644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2705421-4DCD-495F-B60C-0E2497CA9745}" srcId="{F83E9096-C2B2-458B-8F1E-7627159AFF6D}" destId="{D47ECEA3-B8FA-4ACF-AC83-BBB29AED6444}" srcOrd="0" destOrd="0" parTransId="{B1097E8A-A271-4D37-8D68-2DEBE9B97E7F}" sibTransId="{202099CD-4531-494C-B813-4871AA57CA99}"/>
    <dgm:cxn modelId="{35C0414B-3150-4D76-99B0-C3A5B8C74608}" type="presOf" srcId="{F83E9096-C2B2-458B-8F1E-7627159AFF6D}" destId="{C25A6EFB-E298-4E4B-BA35-1F57C05E485C}" srcOrd="0" destOrd="0" presId="urn:microsoft.com/office/officeart/2005/8/layout/vList2"/>
    <dgm:cxn modelId="{01348958-BD2A-4768-93BA-0BAD7B3889CC}" type="presOf" srcId="{0B2FB52D-3E7D-42F8-871E-6FD7BF2B0F4C}" destId="{C54E2DBD-8748-4AD4-BB71-E873B8A6782F}" srcOrd="0" destOrd="0" presId="urn:microsoft.com/office/officeart/2005/8/layout/vList2"/>
    <dgm:cxn modelId="{C801E159-3ACF-41BE-98F0-34851241B2AB}" type="presOf" srcId="{D47ECEA3-B8FA-4ACF-AC83-BBB29AED6444}" destId="{A3CD79B8-41A0-4D8D-8B2A-994BA5DD93A6}" srcOrd="0" destOrd="0" presId="urn:microsoft.com/office/officeart/2005/8/layout/vList2"/>
    <dgm:cxn modelId="{5CB1DB89-D157-465C-B59F-F5236F23C78C}" srcId="{D47ECEA3-B8FA-4ACF-AC83-BBB29AED6444}" destId="{0B2FB52D-3E7D-42F8-871E-6FD7BF2B0F4C}" srcOrd="0" destOrd="0" parTransId="{61EF294A-8A70-4D05-B7B2-8E4BC492C084}" sibTransId="{1373CB1B-9F19-43E4-B56B-DC903843A5D9}"/>
    <dgm:cxn modelId="{F259A2CC-DA27-4AA8-957A-C5B3AA9780DE}" type="presParOf" srcId="{C25A6EFB-E298-4E4B-BA35-1F57C05E485C}" destId="{A3CD79B8-41A0-4D8D-8B2A-994BA5DD93A6}" srcOrd="0" destOrd="0" presId="urn:microsoft.com/office/officeart/2005/8/layout/vList2"/>
    <dgm:cxn modelId="{ABF1D56C-0D1F-46AA-A13E-53AD13B8246F}" type="presParOf" srcId="{C25A6EFB-E298-4E4B-BA35-1F57C05E485C}" destId="{C54E2DBD-8748-4AD4-BB71-E873B8A6782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83E9096-C2B2-458B-8F1E-7627159AFF6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25A6EFB-E298-4E4B-BA35-1F57C05E485C}" type="pres">
      <dgm:prSet presAssocID="{F83E9096-C2B2-458B-8F1E-7627159AFF6D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35C0414B-3150-4D76-99B0-C3A5B8C74608}" type="presOf" srcId="{F83E9096-C2B2-458B-8F1E-7627159AFF6D}" destId="{C25A6EFB-E298-4E4B-BA35-1F57C05E485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D79B8-41A0-4D8D-8B2A-994BA5DD93A6}">
      <dsp:nvSpPr>
        <dsp:cNvPr id="0" name=""/>
        <dsp:cNvSpPr/>
      </dsp:nvSpPr>
      <dsp:spPr>
        <a:xfrm>
          <a:off x="39937" y="23211"/>
          <a:ext cx="4445608" cy="951051"/>
        </a:xfrm>
        <a:prstGeom prst="roundRect">
          <a:avLst/>
        </a:prstGeom>
        <a:solidFill>
          <a:srgbClr val="25497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dirty="0"/>
            <a:t>19 175 kg</a:t>
          </a:r>
        </a:p>
      </dsp:txBody>
      <dsp:txXfrm>
        <a:off x="86363" y="69637"/>
        <a:ext cx="4352756" cy="858199"/>
      </dsp:txXfrm>
    </dsp:sp>
    <dsp:sp modelId="{C54E2DBD-8748-4AD4-BB71-E873B8A6782F}">
      <dsp:nvSpPr>
        <dsp:cNvPr id="0" name=""/>
        <dsp:cNvSpPr/>
      </dsp:nvSpPr>
      <dsp:spPr>
        <a:xfrm>
          <a:off x="0" y="974262"/>
          <a:ext cx="4525483" cy="72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84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l-PL" sz="3000" kern="1200" dirty="0"/>
        </a:p>
      </dsp:txBody>
      <dsp:txXfrm>
        <a:off x="0" y="974262"/>
        <a:ext cx="4525483" cy="728640"/>
      </dsp:txXfrm>
    </dsp:sp>
    <dsp:sp modelId="{CF7D2D0D-E3F8-4C2C-A7D7-BA2BA6C7EAAE}">
      <dsp:nvSpPr>
        <dsp:cNvPr id="0" name=""/>
        <dsp:cNvSpPr/>
      </dsp:nvSpPr>
      <dsp:spPr>
        <a:xfrm>
          <a:off x="39937" y="1702902"/>
          <a:ext cx="4445608" cy="928445"/>
        </a:xfrm>
        <a:prstGeom prst="roundRect">
          <a:avLst/>
        </a:prstGeom>
        <a:solidFill>
          <a:srgbClr val="1482B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dirty="0"/>
            <a:t>1 193 kg</a:t>
          </a:r>
        </a:p>
      </dsp:txBody>
      <dsp:txXfrm>
        <a:off x="85260" y="1748225"/>
        <a:ext cx="4354962" cy="837799"/>
      </dsp:txXfrm>
    </dsp:sp>
    <dsp:sp modelId="{ED5064B1-B923-41F0-8FE2-8DC22E937EEA}">
      <dsp:nvSpPr>
        <dsp:cNvPr id="0" name=""/>
        <dsp:cNvSpPr/>
      </dsp:nvSpPr>
      <dsp:spPr>
        <a:xfrm>
          <a:off x="0" y="2631348"/>
          <a:ext cx="4525483" cy="72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84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l-PL" sz="3000" kern="1200" dirty="0"/>
        </a:p>
      </dsp:txBody>
      <dsp:txXfrm>
        <a:off x="0" y="2631348"/>
        <a:ext cx="4525483" cy="7286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D79B8-41A0-4D8D-8B2A-994BA5DD93A6}">
      <dsp:nvSpPr>
        <dsp:cNvPr id="0" name=""/>
        <dsp:cNvSpPr/>
      </dsp:nvSpPr>
      <dsp:spPr>
        <a:xfrm>
          <a:off x="39937" y="23211"/>
          <a:ext cx="4445608" cy="951051"/>
        </a:xfrm>
        <a:prstGeom prst="roundRect">
          <a:avLst/>
        </a:prstGeom>
        <a:solidFill>
          <a:srgbClr val="25497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dirty="0"/>
            <a:t>18 486 kg</a:t>
          </a:r>
        </a:p>
      </dsp:txBody>
      <dsp:txXfrm>
        <a:off x="86363" y="69637"/>
        <a:ext cx="4352756" cy="858199"/>
      </dsp:txXfrm>
    </dsp:sp>
    <dsp:sp modelId="{C54E2DBD-8748-4AD4-BB71-E873B8A6782F}">
      <dsp:nvSpPr>
        <dsp:cNvPr id="0" name=""/>
        <dsp:cNvSpPr/>
      </dsp:nvSpPr>
      <dsp:spPr>
        <a:xfrm>
          <a:off x="0" y="974262"/>
          <a:ext cx="4525483" cy="72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84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l-PL" sz="3000" kern="1200" dirty="0"/>
        </a:p>
      </dsp:txBody>
      <dsp:txXfrm>
        <a:off x="0" y="974262"/>
        <a:ext cx="4525483" cy="728640"/>
      </dsp:txXfrm>
    </dsp:sp>
    <dsp:sp modelId="{CF7D2D0D-E3F8-4C2C-A7D7-BA2BA6C7EAAE}">
      <dsp:nvSpPr>
        <dsp:cNvPr id="0" name=""/>
        <dsp:cNvSpPr/>
      </dsp:nvSpPr>
      <dsp:spPr>
        <a:xfrm>
          <a:off x="39937" y="1702902"/>
          <a:ext cx="4445608" cy="928445"/>
        </a:xfrm>
        <a:prstGeom prst="roundRect">
          <a:avLst/>
        </a:prstGeom>
        <a:solidFill>
          <a:srgbClr val="1482B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dirty="0"/>
            <a:t> 1 213 kg</a:t>
          </a:r>
        </a:p>
      </dsp:txBody>
      <dsp:txXfrm>
        <a:off x="85260" y="1748225"/>
        <a:ext cx="4354962" cy="837799"/>
      </dsp:txXfrm>
    </dsp:sp>
    <dsp:sp modelId="{ED5064B1-B923-41F0-8FE2-8DC22E937EEA}">
      <dsp:nvSpPr>
        <dsp:cNvPr id="0" name=""/>
        <dsp:cNvSpPr/>
      </dsp:nvSpPr>
      <dsp:spPr>
        <a:xfrm>
          <a:off x="0" y="2631348"/>
          <a:ext cx="4525483" cy="72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84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l-PL" sz="3000" kern="1200" dirty="0"/>
        </a:p>
      </dsp:txBody>
      <dsp:txXfrm>
        <a:off x="0" y="2631348"/>
        <a:ext cx="4525483" cy="7286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D79B8-41A0-4D8D-8B2A-994BA5DD93A6}">
      <dsp:nvSpPr>
        <dsp:cNvPr id="0" name=""/>
        <dsp:cNvSpPr/>
      </dsp:nvSpPr>
      <dsp:spPr>
        <a:xfrm>
          <a:off x="39937" y="23211"/>
          <a:ext cx="4445608" cy="951051"/>
        </a:xfrm>
        <a:prstGeom prst="roundRect">
          <a:avLst/>
        </a:prstGeom>
        <a:solidFill>
          <a:srgbClr val="25497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dirty="0"/>
            <a:t>18 272 kg</a:t>
          </a:r>
        </a:p>
      </dsp:txBody>
      <dsp:txXfrm>
        <a:off x="86363" y="69637"/>
        <a:ext cx="4352756" cy="858199"/>
      </dsp:txXfrm>
    </dsp:sp>
    <dsp:sp modelId="{C54E2DBD-8748-4AD4-BB71-E873B8A6782F}">
      <dsp:nvSpPr>
        <dsp:cNvPr id="0" name=""/>
        <dsp:cNvSpPr/>
      </dsp:nvSpPr>
      <dsp:spPr>
        <a:xfrm>
          <a:off x="0" y="974262"/>
          <a:ext cx="4525483" cy="72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84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l-PL" sz="3000" kern="1200" dirty="0"/>
        </a:p>
      </dsp:txBody>
      <dsp:txXfrm>
        <a:off x="0" y="974262"/>
        <a:ext cx="4525483" cy="728640"/>
      </dsp:txXfrm>
    </dsp:sp>
    <dsp:sp modelId="{CF7D2D0D-E3F8-4C2C-A7D7-BA2BA6C7EAAE}">
      <dsp:nvSpPr>
        <dsp:cNvPr id="0" name=""/>
        <dsp:cNvSpPr/>
      </dsp:nvSpPr>
      <dsp:spPr>
        <a:xfrm>
          <a:off x="39937" y="1702902"/>
          <a:ext cx="4445608" cy="928445"/>
        </a:xfrm>
        <a:prstGeom prst="roundRect">
          <a:avLst/>
        </a:prstGeom>
        <a:solidFill>
          <a:srgbClr val="1482B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dirty="0"/>
            <a:t>1 217kg</a:t>
          </a:r>
        </a:p>
      </dsp:txBody>
      <dsp:txXfrm>
        <a:off x="85260" y="1748225"/>
        <a:ext cx="4354962" cy="837799"/>
      </dsp:txXfrm>
    </dsp:sp>
    <dsp:sp modelId="{ED5064B1-B923-41F0-8FE2-8DC22E937EEA}">
      <dsp:nvSpPr>
        <dsp:cNvPr id="0" name=""/>
        <dsp:cNvSpPr/>
      </dsp:nvSpPr>
      <dsp:spPr>
        <a:xfrm>
          <a:off x="0" y="2631348"/>
          <a:ext cx="4525483" cy="72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84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l-PL" sz="3000" kern="1200" dirty="0"/>
        </a:p>
      </dsp:txBody>
      <dsp:txXfrm>
        <a:off x="0" y="2631348"/>
        <a:ext cx="4525483" cy="7286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D79B8-41A0-4D8D-8B2A-994BA5DD93A6}">
      <dsp:nvSpPr>
        <dsp:cNvPr id="0" name=""/>
        <dsp:cNvSpPr/>
      </dsp:nvSpPr>
      <dsp:spPr>
        <a:xfrm>
          <a:off x="0" y="1333963"/>
          <a:ext cx="7332943" cy="2025467"/>
        </a:xfrm>
        <a:prstGeom prst="roundRect">
          <a:avLst/>
        </a:prstGeom>
        <a:solidFill>
          <a:srgbClr val="25497C"/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60" tIns="365760" rIns="365760" bIns="36576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600" kern="1200" dirty="0"/>
            <a:t>15 624 kg</a:t>
          </a:r>
        </a:p>
      </dsp:txBody>
      <dsp:txXfrm>
        <a:off x="98875" y="1432838"/>
        <a:ext cx="7135193" cy="1827717"/>
      </dsp:txXfrm>
    </dsp:sp>
    <dsp:sp modelId="{C54E2DBD-8748-4AD4-BB71-E873B8A6782F}">
      <dsp:nvSpPr>
        <dsp:cNvPr id="0" name=""/>
        <dsp:cNvSpPr/>
      </dsp:nvSpPr>
      <dsp:spPr>
        <a:xfrm>
          <a:off x="0" y="3359430"/>
          <a:ext cx="7332943" cy="8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821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l-PL" sz="400" kern="1200" dirty="0"/>
        </a:p>
      </dsp:txBody>
      <dsp:txXfrm>
        <a:off x="0" y="3359430"/>
        <a:ext cx="7332943" cy="827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D79B8-41A0-4D8D-8B2A-994BA5DD93A6}">
      <dsp:nvSpPr>
        <dsp:cNvPr id="0" name=""/>
        <dsp:cNvSpPr/>
      </dsp:nvSpPr>
      <dsp:spPr>
        <a:xfrm>
          <a:off x="0" y="1333963"/>
          <a:ext cx="7332943" cy="2025467"/>
        </a:xfrm>
        <a:prstGeom prst="roundRect">
          <a:avLst/>
        </a:prstGeom>
        <a:solidFill>
          <a:srgbClr val="25497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60" tIns="365760" rIns="365760" bIns="36576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600" kern="1200" dirty="0"/>
            <a:t>19 175 kg</a:t>
          </a:r>
        </a:p>
      </dsp:txBody>
      <dsp:txXfrm>
        <a:off x="98875" y="1432838"/>
        <a:ext cx="7135193" cy="1827717"/>
      </dsp:txXfrm>
    </dsp:sp>
    <dsp:sp modelId="{C54E2DBD-8748-4AD4-BB71-E873B8A6782F}">
      <dsp:nvSpPr>
        <dsp:cNvPr id="0" name=""/>
        <dsp:cNvSpPr/>
      </dsp:nvSpPr>
      <dsp:spPr>
        <a:xfrm>
          <a:off x="0" y="3359430"/>
          <a:ext cx="7332943" cy="8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821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l-PL" sz="400" kern="1200" dirty="0"/>
        </a:p>
      </dsp:txBody>
      <dsp:txXfrm>
        <a:off x="0" y="3359430"/>
        <a:ext cx="7332943" cy="827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D79B8-41A0-4D8D-8B2A-994BA5DD93A6}">
      <dsp:nvSpPr>
        <dsp:cNvPr id="0" name=""/>
        <dsp:cNvSpPr/>
      </dsp:nvSpPr>
      <dsp:spPr>
        <a:xfrm>
          <a:off x="0" y="1472747"/>
          <a:ext cx="7882571" cy="2344392"/>
        </a:xfrm>
        <a:prstGeom prst="roundRect">
          <a:avLst/>
        </a:prstGeom>
        <a:solidFill>
          <a:srgbClr val="25497C"/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0" tIns="438150" rIns="438150" bIns="438150" numCol="1" spcCol="1270" anchor="ctr" anchorCtr="0">
          <a:noAutofit/>
        </a:bodyPr>
        <a:lstStyle/>
        <a:p>
          <a:pPr marL="0" lvl="0" indent="0" algn="ctr" defTabSz="5111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500" kern="1200" dirty="0"/>
            <a:t>164 596 kg</a:t>
          </a:r>
        </a:p>
      </dsp:txBody>
      <dsp:txXfrm>
        <a:off x="114444" y="1587191"/>
        <a:ext cx="7653683" cy="2115504"/>
      </dsp:txXfrm>
    </dsp:sp>
    <dsp:sp modelId="{C54E2DBD-8748-4AD4-BB71-E873B8A6782F}">
      <dsp:nvSpPr>
        <dsp:cNvPr id="0" name=""/>
        <dsp:cNvSpPr/>
      </dsp:nvSpPr>
      <dsp:spPr>
        <a:xfrm>
          <a:off x="0" y="3518893"/>
          <a:ext cx="7882571" cy="8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272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l-PL" sz="400" kern="1200" dirty="0"/>
        </a:p>
      </dsp:txBody>
      <dsp:txXfrm>
        <a:off x="0" y="3518893"/>
        <a:ext cx="7882571" cy="827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2CD4F-6132-4EA0-BDD1-1E1507252CE6}" type="datetimeFigureOut">
              <a:rPr lang="en-GB" smtClean="0"/>
              <a:t>09/05/2022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B48FC-AB47-4F5D-9725-BF22E783BCC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96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7230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8861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037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874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666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9282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096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11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957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052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171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929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047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4281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88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958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92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418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95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941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98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72915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101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52545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104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23439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105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94964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107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539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84924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108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243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7190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992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519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5121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097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79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/>
              <a:t>Multipurpose  Presentation 2017 </a:t>
            </a:r>
            <a:endParaRPr lang="en-GB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848319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/>
              <a:t>Multipurpose  Presentation 2017 </a:t>
            </a:r>
            <a:endParaRPr lang="en-GB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25936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/>
              <a:t>Multipurpose  Presentation 2017 </a:t>
            </a:r>
            <a:endParaRPr lang="en-GB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668030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3F2D59A7-E772-4B97-85EB-FD1CA2E74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256714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8D1E566-41DA-43D3-94AA-95DE37191D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5" y="12978680"/>
            <a:ext cx="685934" cy="48954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0A149B8-3DFF-40DF-8F40-7042A8A356BD}"/>
              </a:ext>
            </a:extLst>
          </p:cNvPr>
          <p:cNvSpPr txBox="1"/>
          <p:nvPr userDrawn="1"/>
        </p:nvSpPr>
        <p:spPr>
          <a:xfrm>
            <a:off x="1099593" y="12906672"/>
            <a:ext cx="1432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anose="00000500000000000000" pitchFamily="50" charset="-18"/>
              </a:rPr>
              <a:t>POLSKA FEDERACJA HODOWCÓW BYDŁA I PRODUCENTÓW MLEKA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50" charset="-18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AD0BFBC-405F-4EAF-9D6A-299C4C705C0D}"/>
              </a:ext>
            </a:extLst>
          </p:cNvPr>
          <p:cNvSpPr/>
          <p:nvPr userDrawn="1"/>
        </p:nvSpPr>
        <p:spPr>
          <a:xfrm>
            <a:off x="1171601" y="13338720"/>
            <a:ext cx="8064896" cy="72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8D97A42A-1AD1-411E-9AC6-D045C9EFCED3}"/>
              </a:ext>
            </a:extLst>
          </p:cNvPr>
          <p:cNvSpPr/>
          <p:nvPr userDrawn="1"/>
        </p:nvSpPr>
        <p:spPr>
          <a:xfrm>
            <a:off x="19317618" y="309895"/>
            <a:ext cx="3168352" cy="24222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Bahnschrift Light SemiCondensed" panose="020B0502040204020203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C277A36-6409-4379-8B71-16CBCEC010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657" y="423740"/>
            <a:ext cx="2072274" cy="228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8D1E566-41DA-43D3-94AA-95DE37191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5" y="12978680"/>
            <a:ext cx="685934" cy="48954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0A149B8-3DFF-40DF-8F40-7042A8A356BD}"/>
              </a:ext>
            </a:extLst>
          </p:cNvPr>
          <p:cNvSpPr txBox="1"/>
          <p:nvPr userDrawn="1"/>
        </p:nvSpPr>
        <p:spPr>
          <a:xfrm>
            <a:off x="1099593" y="12906672"/>
            <a:ext cx="1432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anose="00000500000000000000" pitchFamily="50" charset="-18"/>
              </a:rPr>
              <a:t>POLSKA FEDERACJA HODOWCÓW BYDŁA I PRODUCENTÓW MLEKA</a:t>
            </a:r>
            <a:endParaRPr lang="pl-PL" sz="2000" b="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50" charset="-18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AD0BFBC-405F-4EAF-9D6A-299C4C705C0D}"/>
              </a:ext>
            </a:extLst>
          </p:cNvPr>
          <p:cNvSpPr/>
          <p:nvPr userDrawn="1"/>
        </p:nvSpPr>
        <p:spPr>
          <a:xfrm>
            <a:off x="1171601" y="13338720"/>
            <a:ext cx="806489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F94A229-6A74-457D-BF3C-6E8DABC69185}"/>
              </a:ext>
            </a:extLst>
          </p:cNvPr>
          <p:cNvSpPr/>
          <p:nvPr userDrawn="1"/>
        </p:nvSpPr>
        <p:spPr>
          <a:xfrm>
            <a:off x="-628599" y="-7130"/>
            <a:ext cx="25634848" cy="2079479"/>
          </a:xfrm>
          <a:prstGeom prst="rect">
            <a:avLst/>
          </a:prstGeom>
          <a:gradFill>
            <a:gsLst>
              <a:gs pos="0">
                <a:srgbClr val="00B0F0">
                  <a:lumMod val="80000"/>
                </a:srgbClr>
              </a:gs>
              <a:gs pos="100000">
                <a:srgbClr val="254275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Bahnschrift Light SemiCondensed" panose="020B0502040204020203" pitchFamily="34" charset="0"/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8D97A42A-1AD1-411E-9AC6-D045C9EFCED3}"/>
              </a:ext>
            </a:extLst>
          </p:cNvPr>
          <p:cNvSpPr/>
          <p:nvPr userDrawn="1"/>
        </p:nvSpPr>
        <p:spPr>
          <a:xfrm>
            <a:off x="19317618" y="309895"/>
            <a:ext cx="3168352" cy="2422279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Bahnschrift Light SemiCondensed" panose="020B0502040204020203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7BC30EC-FD70-416F-B15B-047329FAE9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657" y="423740"/>
            <a:ext cx="2072274" cy="228008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493F107-9DE2-4647-B164-A9619974BB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017" y="-1134888"/>
            <a:ext cx="9217683" cy="600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2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8D1E566-41DA-43D3-94AA-95DE37191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5" y="12978680"/>
            <a:ext cx="685934" cy="48954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0A149B8-3DFF-40DF-8F40-7042A8A356BD}"/>
              </a:ext>
            </a:extLst>
          </p:cNvPr>
          <p:cNvSpPr txBox="1"/>
          <p:nvPr userDrawn="1"/>
        </p:nvSpPr>
        <p:spPr>
          <a:xfrm>
            <a:off x="1099593" y="12906672"/>
            <a:ext cx="1432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 Hairline" panose="00000300000000000000" pitchFamily="50" charset="-18"/>
              </a:rPr>
              <a:t>POLSKA FEDERACJA HODOWCÓW BYDŁA I PRODUCENTÓW MLEKA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Montserrat Hairline" panose="00000300000000000000" pitchFamily="50" charset="-18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AD0BFBC-405F-4EAF-9D6A-299C4C705C0D}"/>
              </a:ext>
            </a:extLst>
          </p:cNvPr>
          <p:cNvSpPr/>
          <p:nvPr userDrawn="1"/>
        </p:nvSpPr>
        <p:spPr>
          <a:xfrm>
            <a:off x="1171601" y="13338720"/>
            <a:ext cx="806489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F94A229-6A74-457D-BF3C-6E8DABC69185}"/>
              </a:ext>
            </a:extLst>
          </p:cNvPr>
          <p:cNvSpPr/>
          <p:nvPr userDrawn="1"/>
        </p:nvSpPr>
        <p:spPr>
          <a:xfrm>
            <a:off x="-628599" y="-7130"/>
            <a:ext cx="25634848" cy="2079479"/>
          </a:xfrm>
          <a:prstGeom prst="rect">
            <a:avLst/>
          </a:prstGeom>
          <a:gradFill>
            <a:gsLst>
              <a:gs pos="0">
                <a:srgbClr val="00B0F0">
                  <a:lumMod val="80000"/>
                </a:srgbClr>
              </a:gs>
              <a:gs pos="100000">
                <a:srgbClr val="254275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Bahnschrift Light SemiCondensed" panose="020B0502040204020203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0DFC8F4-1D9E-446D-8C50-7E012B1BB7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472" y="-2215008"/>
            <a:ext cx="6552728" cy="4094777"/>
          </a:xfrm>
          <a:prstGeom prst="rect">
            <a:avLst/>
          </a:prstGeom>
        </p:spPr>
      </p:pic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8D97A42A-1AD1-411E-9AC6-D045C9EFCED3}"/>
              </a:ext>
            </a:extLst>
          </p:cNvPr>
          <p:cNvSpPr/>
          <p:nvPr userDrawn="1"/>
        </p:nvSpPr>
        <p:spPr>
          <a:xfrm>
            <a:off x="19317618" y="309895"/>
            <a:ext cx="3168352" cy="2422279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Bahnschrift Light SemiCondensed" panose="020B0502040204020203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FFEDFDD-7949-47F4-9001-4EAA24EA41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244" y="493586"/>
            <a:ext cx="2654370" cy="18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 dirty="0"/>
              <a:t>Multipurpose  Presentation 2017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93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 dirty="0"/>
              <a:t>Multipurpose  Presentation 2017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71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374650" y="319037"/>
            <a:ext cx="23628350" cy="13077926"/>
          </a:xfrm>
          <a:custGeom>
            <a:avLst/>
            <a:gdLst>
              <a:gd name="connsiteX0" fmla="*/ 202316 w 23628350"/>
              <a:gd name="connsiteY0" fmla="*/ 0 h 13077926"/>
              <a:gd name="connsiteX1" fmla="*/ 23426034 w 23628350"/>
              <a:gd name="connsiteY1" fmla="*/ 0 h 13077926"/>
              <a:gd name="connsiteX2" fmla="*/ 23628350 w 23628350"/>
              <a:gd name="connsiteY2" fmla="*/ 202316 h 13077926"/>
              <a:gd name="connsiteX3" fmla="*/ 23628350 w 23628350"/>
              <a:gd name="connsiteY3" fmla="*/ 12875610 h 13077926"/>
              <a:gd name="connsiteX4" fmla="*/ 23426034 w 23628350"/>
              <a:gd name="connsiteY4" fmla="*/ 13077926 h 13077926"/>
              <a:gd name="connsiteX5" fmla="*/ 202316 w 23628350"/>
              <a:gd name="connsiteY5" fmla="*/ 13077926 h 13077926"/>
              <a:gd name="connsiteX6" fmla="*/ 0 w 23628350"/>
              <a:gd name="connsiteY6" fmla="*/ 12875610 h 13077926"/>
              <a:gd name="connsiteX7" fmla="*/ 0 w 23628350"/>
              <a:gd name="connsiteY7" fmla="*/ 202316 h 13077926"/>
              <a:gd name="connsiteX8" fmla="*/ 202316 w 23628350"/>
              <a:gd name="connsiteY8" fmla="*/ 0 h 1307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28350" h="13077926">
                <a:moveTo>
                  <a:pt x="202316" y="0"/>
                </a:moveTo>
                <a:lnTo>
                  <a:pt x="23426034" y="0"/>
                </a:lnTo>
                <a:cubicBezTo>
                  <a:pt x="23537770" y="0"/>
                  <a:pt x="23628350" y="90580"/>
                  <a:pt x="23628350" y="202316"/>
                </a:cubicBezTo>
                <a:lnTo>
                  <a:pt x="23628350" y="12875610"/>
                </a:lnTo>
                <a:cubicBezTo>
                  <a:pt x="23628350" y="12987346"/>
                  <a:pt x="23537770" y="13077926"/>
                  <a:pt x="23426034" y="13077926"/>
                </a:cubicBezTo>
                <a:lnTo>
                  <a:pt x="202316" y="13077926"/>
                </a:lnTo>
                <a:cubicBezTo>
                  <a:pt x="90581" y="13077926"/>
                  <a:pt x="0" y="12987346"/>
                  <a:pt x="0" y="12875610"/>
                </a:cubicBezTo>
                <a:lnTo>
                  <a:pt x="0" y="202316"/>
                </a:lnTo>
                <a:cubicBezTo>
                  <a:pt x="0" y="90580"/>
                  <a:pt x="90581" y="0"/>
                  <a:pt x="202316" y="0"/>
                </a:cubicBezTo>
                <a:close/>
              </a:path>
            </a:pathLst>
          </a:custGeom>
          <a:solidFill>
            <a:srgbClr val="BFBFBF"/>
          </a:solidFill>
        </p:spPr>
        <p:txBody>
          <a:bodyPr wrap="square">
            <a:no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 dirty="0"/>
              <a:t>Multipurpose  Presentation 2017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01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77650" cy="13716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GB" sz="4000" noProof="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 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783385" y="6944144"/>
            <a:ext cx="8421372" cy="2191851"/>
          </a:xfrm>
        </p:spPr>
        <p:txBody>
          <a:bodyPr lIns="360000" tIns="180000" rIns="360000" bIns="180000">
            <a:normAutofit/>
          </a:bodyPr>
          <a:lstStyle>
            <a:lvl1pPr marL="0" indent="0" algn="ctr">
              <a:spcBef>
                <a:spcPts val="0"/>
              </a:spcBef>
              <a:buNone/>
              <a:defRPr sz="5999" baseline="0">
                <a:solidFill>
                  <a:srgbClr val="88888A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783385" y="9409047"/>
            <a:ext cx="8421372" cy="2332381"/>
          </a:xfrm>
        </p:spPr>
        <p:txBody>
          <a:bodyPr lIns="360000" tIns="180000" rIns="360000" bIns="180000">
            <a:normAutofit/>
          </a:bodyPr>
          <a:lstStyle>
            <a:lvl1pPr marL="0" indent="0" algn="ctr">
              <a:lnSpc>
                <a:spcPct val="110000"/>
              </a:lnSpc>
              <a:buNone/>
              <a:defRPr sz="3599" baseline="0">
                <a:solidFill>
                  <a:srgbClr val="88888A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 dirty="0"/>
              <a:t>Multipurpose  Presentation 2017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18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solidFill>
            <a:srgbClr val="88888A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199">
                <a:solidFill>
                  <a:srgbClr val="BFBFB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51321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/>
              <a:t>Multipurpose  Presentation 2017 </a:t>
            </a:r>
            <a:endParaRPr lang="en-GB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51843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/>
              <a:t>Multipurpose  Presentation 2017 </a:t>
            </a:r>
            <a:endParaRPr lang="en-GB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49709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/>
              <a:t>Multipurpose  Presentation 2017 </a:t>
            </a:r>
            <a:endParaRPr lang="en-GB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4743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/>
              <a:t>Multipurpose  Presentation 2017 </a:t>
            </a:r>
            <a:endParaRPr lang="en-GB" sz="2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953059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/>
              <a:t>Multipurpose  Presentation 2017 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45530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/>
              <a:t>Multipurpose  Presentation 2017 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801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/>
              <a:t>Multipurpose  Presentation 2017 </a:t>
            </a:r>
            <a:endParaRPr lang="en-GB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104098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 anchor="t"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ADVANT </a:t>
            </a:r>
            <a:r>
              <a:rPr lang="en-GB" sz="2800"/>
              <a:t>Multipurpose  Presentation 2017 </a:t>
            </a:r>
            <a:endParaRPr lang="en-GB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155560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>
                <a:latin typeface="Raleway" panose="020B0503030101060003" pitchFamily="34" charset="0"/>
              </a:rPr>
              <a:t>Polska Federacja Hodowców Bydła i Producentów Mleka</a:t>
            </a:r>
            <a:endParaRPr lang="en-GB" dirty="0">
              <a:latin typeface="Raleway" panose="020B05030301010600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C78A065-51CD-4BAD-B327-E59211973B9D}"/>
              </a:ext>
            </a:extLst>
          </p:cNvPr>
          <p:cNvSpPr/>
          <p:nvPr userDrawn="1"/>
        </p:nvSpPr>
        <p:spPr>
          <a:xfrm>
            <a:off x="379513" y="11396856"/>
            <a:ext cx="182880" cy="21031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7FC070-5535-48C8-9C69-9D24E01C4C2F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3251805" y="7032935"/>
            <a:ext cx="7416824" cy="730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2000" kern="1200" dirty="0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0"/>
                <a:ea typeface="+mn-ea"/>
                <a:cs typeface="+mn-cs"/>
              </a:rPr>
              <a:t>Polska Federacja Hodowców Bydła i Producentów Mleka</a:t>
            </a:r>
            <a:endParaRPr lang="en-GB" sz="2000" kern="1200" dirty="0">
              <a:solidFill>
                <a:schemeClr val="tx1">
                  <a:tint val="75000"/>
                </a:schemeClr>
              </a:solidFill>
              <a:latin typeface="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25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673" r:id="rId15"/>
    <p:sldLayoutId id="2147483675" r:id="rId16"/>
    <p:sldLayoutId id="2147483727" r:id="rId17"/>
    <p:sldLayoutId id="2147483713" r:id="rId18"/>
    <p:sldLayoutId id="2147483720" r:id="rId19"/>
  </p:sldLayoutIdLst>
  <p:hf hd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jpeg"/><Relationship Id="rId7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65.png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diagramData" Target="../diagrams/data1.xml"/><Relationship Id="rId16" Type="http://schemas.openxmlformats.org/officeDocument/2006/relationships/diagramLayout" Target="../diagrams/layout3.xml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openxmlformats.org/officeDocument/2006/relationships/diagramLayout" Target="../diagrams/layout2.xml"/><Relationship Id="rId5" Type="http://schemas.openxmlformats.org/officeDocument/2006/relationships/diagramColors" Target="../diagrams/colors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7.png"/><Relationship Id="rId14" Type="http://schemas.microsoft.com/office/2007/relationships/diagramDrawing" Target="../diagrams/drawing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6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6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6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67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5D5201EC-5DD3-4CD0-A634-06949D5E7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52" y="0"/>
            <a:ext cx="24574201" cy="1478680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1EE5563-8049-4AE7-83CF-6C8BE0D35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70" y="2105472"/>
            <a:ext cx="12389975" cy="860967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FBB3DFF-EB57-47D1-B742-D24B891D54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882" y="11223214"/>
            <a:ext cx="1085393" cy="77462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32BC44C-9F2A-482D-A0DF-6C953A0AD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607" y="8973260"/>
            <a:ext cx="6910571" cy="449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10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769" y="5768260"/>
            <a:ext cx="5440691" cy="59862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D7924DC-2424-462B-A4E4-EEE9D2B83554}"/>
              </a:ext>
            </a:extLst>
          </p:cNvPr>
          <p:cNvSpPr txBox="1"/>
          <p:nvPr/>
        </p:nvSpPr>
        <p:spPr>
          <a:xfrm>
            <a:off x="3475855" y="3041576"/>
            <a:ext cx="171225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Podlaskie</a:t>
            </a:r>
          </a:p>
        </p:txBody>
      </p:sp>
    </p:spTree>
    <p:extLst>
      <p:ext uri="{BB962C8B-B14F-4D97-AF65-F5344CB8AC3E}">
        <p14:creationId xmlns:p14="http://schemas.microsoft.com/office/powerpoint/2010/main" val="264571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4A9D69C-E500-9692-5DE9-14C9F5335B3D}"/>
              </a:ext>
            </a:extLst>
          </p:cNvPr>
          <p:cNvSpPr txBox="1"/>
          <p:nvPr/>
        </p:nvSpPr>
        <p:spPr>
          <a:xfrm>
            <a:off x="-916631" y="10674424"/>
            <a:ext cx="866128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Najwyższa </a:t>
            </a:r>
          </a:p>
          <a:p>
            <a:pPr algn="ctr"/>
            <a:r>
              <a:rPr lang="pl-PL" sz="3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wydajność </a:t>
            </a:r>
            <a:r>
              <a:rPr lang="pl-PL" sz="36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tłuszczu+białka</a:t>
            </a:r>
            <a:endParaRPr lang="pl-PL" sz="3600" dirty="0">
              <a:solidFill>
                <a:schemeClr val="bg1">
                  <a:lumMod val="50000"/>
                </a:schemeClr>
              </a:solidFill>
              <a:latin typeface="Montserrat" panose="00000500000000000000" pitchFamily="50" charset="-18"/>
            </a:endParaRPr>
          </a:p>
          <a:p>
            <a:pPr algn="ctr"/>
            <a:r>
              <a:rPr lang="pl-PL" sz="4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WOJ. PODLASKIE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F8047CE-835B-D21F-7329-1DED2ACC4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"/>
          <a:stretch/>
        </p:blipFill>
        <p:spPr>
          <a:xfrm>
            <a:off x="0" y="4442623"/>
            <a:ext cx="24543113" cy="587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101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579" y="2897560"/>
            <a:ext cx="4291029" cy="47213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4C32164-3A15-429A-91ED-800EFF6D0876}"/>
              </a:ext>
            </a:extLst>
          </p:cNvPr>
          <p:cNvSpPr txBox="1"/>
          <p:nvPr/>
        </p:nvSpPr>
        <p:spPr>
          <a:xfrm>
            <a:off x="326979" y="7630182"/>
            <a:ext cx="240506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  <a:r>
              <a:rPr lang="pl-PL" sz="6000" b="1" dirty="0">
                <a:solidFill>
                  <a:srgbClr val="254275"/>
                </a:solidFill>
                <a:latin typeface="Montserrat" panose="00000500000000000000" pitchFamily="50" charset="-18"/>
              </a:rPr>
              <a:t>Stado z najwyższą wydajnością </a:t>
            </a:r>
          </a:p>
          <a:p>
            <a:pPr algn="ctr"/>
            <a:r>
              <a:rPr lang="pl-PL" sz="9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MLEKA</a:t>
            </a:r>
          </a:p>
        </p:txBody>
      </p:sp>
    </p:spTree>
    <p:extLst>
      <p:ext uri="{BB962C8B-B14F-4D97-AF65-F5344CB8AC3E}">
        <p14:creationId xmlns:p14="http://schemas.microsoft.com/office/powerpoint/2010/main" val="187900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Nowe Garbowo, pow. wysokomazowiecki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34,6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556048" y="2773850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442372" y="3079418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Bogdan </a:t>
            </a:r>
            <a:r>
              <a:rPr lang="pl-PL" sz="8800" b="1" dirty="0" err="1">
                <a:solidFill>
                  <a:schemeClr val="bg1"/>
                </a:solidFill>
                <a:latin typeface="Montserrat" panose="00000500000000000000" pitchFamily="50" charset="-18"/>
              </a:rPr>
              <a:t>Wnorowski</a:t>
            </a:r>
            <a:endParaRPr lang="pl-PL" sz="88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760658" y="5691737"/>
            <a:ext cx="62488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Najwyższa wydajność </a:t>
            </a:r>
          </a:p>
          <a:p>
            <a:pPr algn="ctr"/>
            <a:r>
              <a:rPr lang="pl-PL" sz="4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w województwie podlaskim 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691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13 039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511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3,92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450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3,45</a:t>
            </a:r>
            <a:endParaRPr lang="pl-PL" sz="36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4A9D69C-E500-9692-5DE9-14C9F5335B3D}"/>
              </a:ext>
            </a:extLst>
          </p:cNvPr>
          <p:cNvSpPr txBox="1"/>
          <p:nvPr/>
        </p:nvSpPr>
        <p:spPr>
          <a:xfrm>
            <a:off x="-916631" y="10674424"/>
            <a:ext cx="866128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Najwyższa </a:t>
            </a:r>
          </a:p>
          <a:p>
            <a:pPr algn="ctr"/>
            <a:r>
              <a:rPr lang="pl-PL" sz="3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wydajność </a:t>
            </a:r>
          </a:p>
          <a:p>
            <a:pPr algn="ctr"/>
            <a:r>
              <a:rPr lang="pl-PL" sz="4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WOJ. PODLASKIE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CD3E97F-0EE5-91A6-34F4-7386AAAC4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88" y="4419692"/>
            <a:ext cx="24589889" cy="583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9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104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479" y="3332185"/>
            <a:ext cx="5440691" cy="59862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68260AC-D009-44BB-97A3-3D9079E13DE2}"/>
              </a:ext>
            </a:extLst>
          </p:cNvPr>
          <p:cNvSpPr txBox="1"/>
          <p:nvPr/>
        </p:nvSpPr>
        <p:spPr>
          <a:xfrm>
            <a:off x="5224093" y="9594304"/>
            <a:ext cx="193701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0" b="1" dirty="0">
                <a:solidFill>
                  <a:srgbClr val="254275"/>
                </a:solidFill>
                <a:latin typeface="Montserrat" panose="00000500000000000000" pitchFamily="50" charset="-18"/>
              </a:rPr>
              <a:t>GRATULUJEMY</a:t>
            </a:r>
          </a:p>
        </p:txBody>
      </p:sp>
    </p:spTree>
    <p:extLst>
      <p:ext uri="{BB962C8B-B14F-4D97-AF65-F5344CB8AC3E}">
        <p14:creationId xmlns:p14="http://schemas.microsoft.com/office/powerpoint/2010/main" val="242511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105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4423A1B-E2C2-46D4-92A9-C5DD9C40F280}"/>
              </a:ext>
            </a:extLst>
          </p:cNvPr>
          <p:cNvSpPr txBox="1"/>
          <p:nvPr/>
        </p:nvSpPr>
        <p:spPr>
          <a:xfrm>
            <a:off x="10331579" y="12546632"/>
            <a:ext cx="17122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Rzeszów, 30 marzec 2022 r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7B50D54-048D-467F-85F9-6C909AEDBB60}"/>
              </a:ext>
            </a:extLst>
          </p:cNvPr>
          <p:cNvSpPr txBox="1"/>
          <p:nvPr/>
        </p:nvSpPr>
        <p:spPr>
          <a:xfrm>
            <a:off x="3763889" y="5705872"/>
            <a:ext cx="17122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b="1" dirty="0">
                <a:solidFill>
                  <a:srgbClr val="FF0000"/>
                </a:solidFill>
                <a:latin typeface="Montserrat" panose="00000500000000000000" pitchFamily="50" charset="-18"/>
              </a:rPr>
              <a:t>Film-</a:t>
            </a:r>
            <a:r>
              <a:rPr lang="pl-PL" sz="12000" b="1" dirty="0" err="1">
                <a:solidFill>
                  <a:srgbClr val="FF0000"/>
                </a:solidFill>
                <a:latin typeface="Montserrat" panose="00000500000000000000" pitchFamily="50" charset="-18"/>
              </a:rPr>
              <a:t>somatyka</a:t>
            </a:r>
            <a:endParaRPr lang="pl-PL" sz="12000" b="1" dirty="0">
              <a:solidFill>
                <a:srgbClr val="FF0000"/>
              </a:solidFill>
              <a:latin typeface="Montserrat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2586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E898D377-7200-446C-9530-917124D75A19}"/>
              </a:ext>
            </a:extLst>
          </p:cNvPr>
          <p:cNvSpPr txBox="1"/>
          <p:nvPr/>
        </p:nvSpPr>
        <p:spPr>
          <a:xfrm>
            <a:off x="739553" y="9251958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254275"/>
                </a:solidFill>
                <a:latin typeface="Montserrat" panose="00000500000000000000" pitchFamily="50" charset="-18"/>
              </a:rPr>
              <a:t>Sponsorzy</a:t>
            </a:r>
          </a:p>
        </p:txBody>
      </p:sp>
      <p:pic>
        <p:nvPicPr>
          <p:cNvPr id="1026" name="Picture 2" descr="GRUPA AGROCENTRUM">
            <a:extLst>
              <a:ext uri="{FF2B5EF4-FFF2-40B4-BE49-F238E27FC236}">
                <a16:creationId xmlns:a16="http://schemas.microsoft.com/office/drawing/2014/main" id="{6E7B391F-38FE-4614-8859-E196E35E4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793" y="10084008"/>
            <a:ext cx="4752528" cy="17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ateriały do pobrania -SaMASZ">
            <a:extLst>
              <a:ext uri="{FF2B5EF4-FFF2-40B4-BE49-F238E27FC236}">
                <a16:creationId xmlns:a16="http://schemas.microsoft.com/office/drawing/2014/main" id="{C8BFBB66-E65F-A165-AAE7-31C30EFD8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501" y="10296388"/>
            <a:ext cx="5872848" cy="174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A9206A0-3205-73DD-267B-8C23A2B79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97" y="9836733"/>
            <a:ext cx="1728192" cy="225144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52F0378-8007-11A9-B75B-1F8D9FF1E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1473" y="9378280"/>
            <a:ext cx="6048672" cy="309503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1B12C84-9CF9-F62F-F479-5539B4BC5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0906" y="3419612"/>
            <a:ext cx="3321805" cy="209615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5B7BD31-F091-2107-E577-49E88FF7D7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0553" y="3309206"/>
            <a:ext cx="3024336" cy="209713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58D9774-45CE-9BE4-B810-75F9D1B99878}"/>
              </a:ext>
            </a:extLst>
          </p:cNvPr>
          <p:cNvSpPr txBox="1"/>
          <p:nvPr/>
        </p:nvSpPr>
        <p:spPr>
          <a:xfrm>
            <a:off x="617323" y="2570355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254275"/>
                </a:solidFill>
                <a:latin typeface="Montserrat" panose="00000500000000000000" pitchFamily="50" charset="-18"/>
              </a:rPr>
              <a:t>Patronat honorowy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6940E85-D57C-5D2C-E45E-C6E3DC1BD8C5}"/>
              </a:ext>
            </a:extLst>
          </p:cNvPr>
          <p:cNvSpPr txBox="1"/>
          <p:nvPr/>
        </p:nvSpPr>
        <p:spPr>
          <a:xfrm>
            <a:off x="617323" y="6074344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254275"/>
                </a:solidFill>
                <a:latin typeface="Montserrat" panose="00000500000000000000" pitchFamily="50" charset="-18"/>
              </a:rPr>
              <a:t>Patronat medialny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BC22E23-63EF-5926-DC41-66DAEE5337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110" y="6852392"/>
            <a:ext cx="3516342" cy="145368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53D422E-201F-08BA-2295-4B45DB142C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7922" y="6560022"/>
            <a:ext cx="3321805" cy="207612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C0D694EF-D7DF-FE07-B142-CB80CC5C3C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8172" y="6697444"/>
            <a:ext cx="2969098" cy="20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7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107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54" y="4409728"/>
            <a:ext cx="6760488" cy="743843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4423A1B-E2C2-46D4-92A9-C5DD9C40F280}"/>
              </a:ext>
            </a:extLst>
          </p:cNvPr>
          <p:cNvSpPr txBox="1"/>
          <p:nvPr/>
        </p:nvSpPr>
        <p:spPr>
          <a:xfrm>
            <a:off x="10331579" y="12546632"/>
            <a:ext cx="17122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Białystok, 10 maja 2022 r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D7924DC-2424-462B-A4E4-EEE9D2B83554}"/>
              </a:ext>
            </a:extLst>
          </p:cNvPr>
          <p:cNvSpPr txBox="1"/>
          <p:nvPr/>
        </p:nvSpPr>
        <p:spPr>
          <a:xfrm>
            <a:off x="3331839" y="2393792"/>
            <a:ext cx="1712251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Podlaskie</a:t>
            </a:r>
          </a:p>
        </p:txBody>
      </p:sp>
    </p:spTree>
    <p:extLst>
      <p:ext uri="{BB962C8B-B14F-4D97-AF65-F5344CB8AC3E}">
        <p14:creationId xmlns:p14="http://schemas.microsoft.com/office/powerpoint/2010/main" val="414775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5D5201EC-5DD3-4CD0-A634-06949D5E7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52" y="0"/>
            <a:ext cx="24574201" cy="1478680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1EE5563-8049-4AE7-83CF-6C8BE0D35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70" y="2105472"/>
            <a:ext cx="12389975" cy="860967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FBB3DFF-EB57-47D1-B742-D24B891D54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882" y="11223214"/>
            <a:ext cx="1085393" cy="77462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32BC44C-9F2A-482D-A0DF-6C953A0AD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607" y="8973260"/>
            <a:ext cx="6910571" cy="449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11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CC72687-EC53-E3AE-804E-9D6DA039E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48520"/>
            <a:ext cx="8781753" cy="5855196"/>
          </a:xfrm>
          <a:prstGeom prst="rect">
            <a:avLst/>
          </a:prstGeom>
          <a:effectLst>
            <a:outerShdw blurRad="317500" dist="317500" dir="8100000" algn="tr" rotWithShape="0">
              <a:prstClr val="black">
                <a:alpha val="56000"/>
              </a:prst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4DE1A73-1FCD-6CB2-14D5-4D7F166670C6}"/>
              </a:ext>
            </a:extLst>
          </p:cNvPr>
          <p:cNvSpPr txBox="1"/>
          <p:nvPr/>
        </p:nvSpPr>
        <p:spPr>
          <a:xfrm>
            <a:off x="-124543" y="881336"/>
            <a:ext cx="15481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chemeClr val="bg1"/>
                </a:solidFill>
                <a:latin typeface="Montserrat" panose="00000500000000000000" pitchFamily="50" charset="-18"/>
              </a:rPr>
              <a:t>ZŁOTA HONOROWA ODZNAKA PFHBiPM</a:t>
            </a: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C874302B-982C-EE77-0ACA-E47312F0F89C}"/>
              </a:ext>
            </a:extLst>
          </p:cNvPr>
          <p:cNvSpPr/>
          <p:nvPr/>
        </p:nvSpPr>
        <p:spPr>
          <a:xfrm>
            <a:off x="7580313" y="3758025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BC5CD14C-2961-CB7E-D3D2-58B105A6B927}"/>
              </a:ext>
            </a:extLst>
          </p:cNvPr>
          <p:cNvSpPr/>
          <p:nvPr/>
        </p:nvSpPr>
        <p:spPr>
          <a:xfrm>
            <a:off x="7550787" y="6689475"/>
            <a:ext cx="13700531" cy="2057924"/>
          </a:xfrm>
          <a:prstGeom prst="roundRect">
            <a:avLst/>
          </a:prstGeom>
          <a:solidFill>
            <a:srgbClr val="002060"/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7C3C159-A914-A275-6381-B5BB68AC008F}"/>
              </a:ext>
            </a:extLst>
          </p:cNvPr>
          <p:cNvSpPr txBox="1"/>
          <p:nvPr/>
        </p:nvSpPr>
        <p:spPr>
          <a:xfrm>
            <a:off x="10181250" y="4248520"/>
            <a:ext cx="128284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200" b="1" dirty="0">
                <a:solidFill>
                  <a:schemeClr val="bg1"/>
                </a:solidFill>
                <a:effectLst/>
                <a:latin typeface="Montserrat" panose="00000500000000000000" pitchFamily="2" charset="-18"/>
                <a:ea typeface="Calibri" panose="020F0502020204030204" pitchFamily="34" charset="0"/>
              </a:rPr>
              <a:t>Grzegorz Kulesza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508BCC6-C3F6-6AA9-1287-80A67B7C6818}"/>
              </a:ext>
            </a:extLst>
          </p:cNvPr>
          <p:cNvSpPr txBox="1"/>
          <p:nvPr/>
        </p:nvSpPr>
        <p:spPr>
          <a:xfrm>
            <a:off x="10397274" y="7118273"/>
            <a:ext cx="128284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200" b="1" dirty="0">
                <a:solidFill>
                  <a:schemeClr val="bg1"/>
                </a:solidFill>
                <a:effectLst/>
                <a:latin typeface="Montserrat" panose="00000500000000000000" pitchFamily="2" charset="-18"/>
                <a:ea typeface="Calibri" panose="020F0502020204030204" pitchFamily="34" charset="0"/>
              </a:rPr>
              <a:t>Paweł Kulesza </a:t>
            </a: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2D02EF1E-E99A-8940-7716-BBCA7C5571C3}"/>
              </a:ext>
            </a:extLst>
          </p:cNvPr>
          <p:cNvSpPr/>
          <p:nvPr/>
        </p:nvSpPr>
        <p:spPr>
          <a:xfrm>
            <a:off x="7580312" y="9620926"/>
            <a:ext cx="13700531" cy="2057924"/>
          </a:xfrm>
          <a:prstGeom prst="roundRect">
            <a:avLst/>
          </a:prstGeom>
          <a:solidFill>
            <a:srgbClr val="002060"/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E4BE61F-856B-F438-DDCE-7A56BAED0E46}"/>
              </a:ext>
            </a:extLst>
          </p:cNvPr>
          <p:cNvSpPr txBox="1"/>
          <p:nvPr/>
        </p:nvSpPr>
        <p:spPr>
          <a:xfrm>
            <a:off x="10541290" y="10066819"/>
            <a:ext cx="128284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200" b="1" dirty="0">
                <a:solidFill>
                  <a:schemeClr val="bg1"/>
                </a:solidFill>
                <a:effectLst/>
                <a:latin typeface="Montserrat" panose="00000500000000000000" pitchFamily="2" charset="-18"/>
                <a:ea typeface="Calibri" panose="020F0502020204030204" pitchFamily="34" charset="0"/>
              </a:rPr>
              <a:t>Cezary Banach</a:t>
            </a:r>
          </a:p>
        </p:txBody>
      </p:sp>
    </p:spTree>
    <p:extLst>
      <p:ext uri="{BB962C8B-B14F-4D97-AF65-F5344CB8AC3E}">
        <p14:creationId xmlns:p14="http://schemas.microsoft.com/office/powerpoint/2010/main" val="17298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9FB3BA83-DB52-18D1-ABA6-468872DB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254603" cy="14661308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AE16546-1BCE-4019-87C0-43E7AC0F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39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ACD055-40B6-E0A6-374A-4BF49D7EAAD0}"/>
              </a:ext>
            </a:extLst>
          </p:cNvPr>
          <p:cNvSpPr/>
          <p:nvPr/>
        </p:nvSpPr>
        <p:spPr>
          <a:xfrm>
            <a:off x="11180713" y="3119754"/>
            <a:ext cx="153861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5400" b="1" dirty="0">
                <a:solidFill>
                  <a:srgbClr val="73C1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18"/>
                <a:ea typeface="Montserrat" panose="00000500000000000000" pitchFamily="2" charset="-18"/>
                <a:cs typeface="Montserrat" panose="00000500000000000000" pitchFamily="2" charset="-18"/>
              </a:rPr>
              <a:t>Wyniki Oceny </a:t>
            </a:r>
          </a:p>
          <a:p>
            <a:pPr algn="ctr">
              <a:spcAft>
                <a:spcPts val="0"/>
              </a:spcAft>
            </a:pPr>
            <a:r>
              <a:rPr lang="pl-PL" sz="5400" b="1" dirty="0">
                <a:solidFill>
                  <a:srgbClr val="73C1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18"/>
                <a:ea typeface="Montserrat" panose="00000500000000000000" pitchFamily="2" charset="-18"/>
                <a:cs typeface="Montserrat" panose="00000500000000000000" pitchFamily="2" charset="-18"/>
              </a:rPr>
              <a:t>PFHBiPM </a:t>
            </a:r>
            <a:endParaRPr lang="pl-PL" sz="5400" b="1" dirty="0">
              <a:solidFill>
                <a:srgbClr val="73C1C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-18"/>
              <a:ea typeface="Times New Roman"/>
              <a:cs typeface="Times New Roman"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6D5305BD-918A-4FF0-85A4-3AF506679051}"/>
              </a:ext>
            </a:extLst>
          </p:cNvPr>
          <p:cNvCxnSpPr/>
          <p:nvPr/>
        </p:nvCxnSpPr>
        <p:spPr>
          <a:xfrm>
            <a:off x="16293281" y="4874080"/>
            <a:ext cx="5400600" cy="0"/>
          </a:xfrm>
          <a:prstGeom prst="line">
            <a:avLst/>
          </a:prstGeom>
          <a:ln w="63500">
            <a:solidFill>
              <a:srgbClr val="E2A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17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E370606-09BD-4748-BC21-172690E5E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7"/>
          <a:stretch/>
        </p:blipFill>
        <p:spPr>
          <a:xfrm>
            <a:off x="6477910" y="3155505"/>
            <a:ext cx="11054761" cy="10039199"/>
          </a:xfrm>
          <a:prstGeom prst="rect">
            <a:avLst/>
          </a:prstGeom>
        </p:spPr>
      </p:pic>
      <p:sp>
        <p:nvSpPr>
          <p:cNvPr id="6" name="Strzałka w lewo 43">
            <a:extLst>
              <a:ext uri="{FF2B5EF4-FFF2-40B4-BE49-F238E27FC236}">
                <a16:creationId xmlns:a16="http://schemas.microsoft.com/office/drawing/2014/main" id="{EBE7470A-8EF5-461D-9796-F1CBE0D165E9}"/>
              </a:ext>
            </a:extLst>
          </p:cNvPr>
          <p:cNvSpPr/>
          <p:nvPr/>
        </p:nvSpPr>
        <p:spPr>
          <a:xfrm rot="10800000">
            <a:off x="-2" y="7673320"/>
            <a:ext cx="7447678" cy="2059801"/>
          </a:xfrm>
          <a:prstGeom prst="leftArrow">
            <a:avLst>
              <a:gd name="adj1" fmla="val 43993"/>
              <a:gd name="adj2" fmla="val 56007"/>
            </a:avLst>
          </a:prstGeom>
          <a:solidFill>
            <a:srgbClr val="44B4A4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Strzałka w lewo 42">
            <a:extLst>
              <a:ext uri="{FF2B5EF4-FFF2-40B4-BE49-F238E27FC236}">
                <a16:creationId xmlns:a16="http://schemas.microsoft.com/office/drawing/2014/main" id="{24D95109-2729-41F0-8B97-F0A2100100F7}"/>
              </a:ext>
            </a:extLst>
          </p:cNvPr>
          <p:cNvSpPr/>
          <p:nvPr/>
        </p:nvSpPr>
        <p:spPr>
          <a:xfrm>
            <a:off x="16679660" y="8498594"/>
            <a:ext cx="7646879" cy="2432758"/>
          </a:xfrm>
          <a:prstGeom prst="leftArrow">
            <a:avLst>
              <a:gd name="adj1" fmla="val 43993"/>
              <a:gd name="adj2" fmla="val 56007"/>
            </a:avLst>
          </a:prstGeom>
          <a:solidFill>
            <a:srgbClr val="8AC0E8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 w lewo 43">
            <a:extLst>
              <a:ext uri="{FF2B5EF4-FFF2-40B4-BE49-F238E27FC236}">
                <a16:creationId xmlns:a16="http://schemas.microsoft.com/office/drawing/2014/main" id="{98A36D3B-82AE-4192-B9A4-46176547A987}"/>
              </a:ext>
            </a:extLst>
          </p:cNvPr>
          <p:cNvSpPr/>
          <p:nvPr/>
        </p:nvSpPr>
        <p:spPr>
          <a:xfrm rot="10800000">
            <a:off x="-817858" y="3889721"/>
            <a:ext cx="8113624" cy="2059801"/>
          </a:xfrm>
          <a:prstGeom prst="leftArrow">
            <a:avLst>
              <a:gd name="adj1" fmla="val 43993"/>
              <a:gd name="adj2" fmla="val 56007"/>
            </a:avLst>
          </a:prstGeom>
          <a:solidFill>
            <a:srgbClr val="ACDCD2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B19873"/>
              </a:highlight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D419EFD-852B-4E73-9DAC-5239B6A56D2B}"/>
              </a:ext>
            </a:extLst>
          </p:cNvPr>
          <p:cNvSpPr/>
          <p:nvPr/>
        </p:nvSpPr>
        <p:spPr>
          <a:xfrm>
            <a:off x="-202106" y="4499507"/>
            <a:ext cx="744767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pl-PL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18"/>
                <a:ea typeface="Times New Roman"/>
                <a:cs typeface="Times New Roman"/>
              </a:rPr>
              <a:t>REGION OCENY  </a:t>
            </a:r>
            <a:r>
              <a:rPr lang="pl-PL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18"/>
                <a:ea typeface="Times New Roman"/>
                <a:cs typeface="Times New Roman"/>
              </a:rPr>
              <a:t>PÓŁNOC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16D8CCB-E2B9-4E22-AE50-4DFACEE89DE3}"/>
              </a:ext>
            </a:extLst>
          </p:cNvPr>
          <p:cNvSpPr/>
          <p:nvPr/>
        </p:nvSpPr>
        <p:spPr>
          <a:xfrm>
            <a:off x="199202" y="8319319"/>
            <a:ext cx="744767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pl-PL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  <a:ea typeface="Times New Roman"/>
                <a:cs typeface="Times New Roman"/>
              </a:rPr>
              <a:t>REGION OCENY    </a:t>
            </a:r>
            <a:r>
              <a:rPr lang="pl-PL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18"/>
                <a:ea typeface="Times New Roman"/>
                <a:cs typeface="Times New Roman"/>
              </a:rPr>
              <a:t>ZACHÓD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C7FE40-DBB0-4FF2-8C99-37FF11DE6573}"/>
              </a:ext>
            </a:extLst>
          </p:cNvPr>
          <p:cNvSpPr/>
          <p:nvPr/>
        </p:nvSpPr>
        <p:spPr>
          <a:xfrm>
            <a:off x="16710663" y="9297059"/>
            <a:ext cx="804678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pl-PL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18"/>
                <a:ea typeface="Times New Roman"/>
                <a:cs typeface="Times New Roman"/>
              </a:rPr>
              <a:t>REGION OCENY </a:t>
            </a:r>
            <a:r>
              <a:rPr lang="pl-PL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18"/>
                <a:ea typeface="Times New Roman"/>
                <a:cs typeface="Times New Roman"/>
              </a:rPr>
              <a:t>CENTRUM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279E2B-AAFE-4EE1-BA6E-B84C71B084D8}"/>
              </a:ext>
            </a:extLst>
          </p:cNvPr>
          <p:cNvSpPr/>
          <p:nvPr/>
        </p:nvSpPr>
        <p:spPr>
          <a:xfrm>
            <a:off x="18215786" y="10327237"/>
            <a:ext cx="6819496" cy="1588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pl-PL" sz="5400" b="1" dirty="0">
                <a:solidFill>
                  <a:srgbClr val="002060"/>
                </a:solidFill>
                <a:latin typeface="Montserrat" panose="00000500000000000000" pitchFamily="2" charset="-18"/>
              </a:rPr>
              <a:t>208 696  </a:t>
            </a:r>
            <a:r>
              <a:rPr lang="pl-PL" sz="5400" b="1" dirty="0">
                <a:solidFill>
                  <a:schemeClr val="bg2">
                    <a:lumMod val="90000"/>
                  </a:schemeClr>
                </a:solidFill>
                <a:latin typeface="Montserrat" panose="00000500000000000000" pitchFamily="2" charset="-18"/>
              </a:rPr>
              <a:t>KRÓW</a:t>
            </a:r>
            <a:r>
              <a:rPr lang="pl-PL" sz="5400" b="1" dirty="0">
                <a:solidFill>
                  <a:srgbClr val="002060"/>
                </a:solidFill>
                <a:latin typeface="Montserrat" panose="00000500000000000000" pitchFamily="2" charset="-18"/>
              </a:rPr>
              <a:t>     </a:t>
            </a:r>
          </a:p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pl-PL" sz="5400" b="1" dirty="0">
                <a:solidFill>
                  <a:srgbClr val="002060"/>
                </a:solidFill>
                <a:latin typeface="Montserrat" panose="00000500000000000000" pitchFamily="2" charset="-18"/>
              </a:rPr>
              <a:t>5 549 </a:t>
            </a:r>
            <a:r>
              <a:rPr lang="pl-PL" sz="5400" b="1" dirty="0">
                <a:solidFill>
                  <a:schemeClr val="bg2">
                    <a:lumMod val="90000"/>
                  </a:schemeClr>
                </a:solidFill>
                <a:latin typeface="Montserrat" panose="00000500000000000000" pitchFamily="2" charset="-18"/>
              </a:rPr>
              <a:t>STAD</a:t>
            </a:r>
            <a:endParaRPr lang="pl-PL" sz="5400" b="1" dirty="0">
              <a:solidFill>
                <a:schemeClr val="bg2">
                  <a:lumMod val="90000"/>
                </a:schemeClr>
              </a:solidFill>
              <a:latin typeface="Montserrat" panose="00000500000000000000" pitchFamily="2" charset="-18"/>
              <a:ea typeface="Times New Roman"/>
              <a:cs typeface="Times New Roman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FCCE65F-EADC-4A21-B6C3-9AC9928490D6}"/>
              </a:ext>
            </a:extLst>
          </p:cNvPr>
          <p:cNvSpPr/>
          <p:nvPr/>
        </p:nvSpPr>
        <p:spPr>
          <a:xfrm>
            <a:off x="-634947" y="9343225"/>
            <a:ext cx="8113626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5400" b="1" dirty="0">
                <a:solidFill>
                  <a:srgbClr val="002060"/>
                </a:solidFill>
                <a:latin typeface="Montserrat" panose="00000500000000000000" pitchFamily="2" charset="-18"/>
              </a:rPr>
              <a:t>227 326 </a:t>
            </a:r>
            <a:r>
              <a:rPr lang="pl-PL" sz="5400" b="1" dirty="0">
                <a:solidFill>
                  <a:schemeClr val="bg2">
                    <a:lumMod val="90000"/>
                  </a:schemeClr>
                </a:solidFill>
                <a:latin typeface="Montserrat" panose="00000500000000000000" pitchFamily="2" charset="-18"/>
                <a:ea typeface="Times New Roman"/>
                <a:cs typeface="Times New Roman"/>
              </a:rPr>
              <a:t>KRÓW</a:t>
            </a:r>
          </a:p>
          <a:p>
            <a:pPr algn="ctr">
              <a:lnSpc>
                <a:spcPct val="90000"/>
              </a:lnSpc>
            </a:pPr>
            <a:r>
              <a:rPr lang="pl-PL" sz="5400" b="1" dirty="0">
                <a:solidFill>
                  <a:srgbClr val="002060"/>
                </a:solidFill>
                <a:latin typeface="Montserrat" panose="00000500000000000000" pitchFamily="2" charset="-18"/>
              </a:rPr>
              <a:t>  3 927 </a:t>
            </a:r>
            <a:r>
              <a:rPr lang="pl-PL" sz="5400" b="1" dirty="0">
                <a:solidFill>
                  <a:schemeClr val="bg2">
                    <a:lumMod val="90000"/>
                  </a:schemeClr>
                </a:solidFill>
                <a:latin typeface="Montserrat" panose="00000500000000000000" pitchFamily="2" charset="-18"/>
              </a:rPr>
              <a:t>STAD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F5EB8254-3C78-4EB2-9A22-5F7DE03AB9BC}"/>
              </a:ext>
            </a:extLst>
          </p:cNvPr>
          <p:cNvSpPr/>
          <p:nvPr/>
        </p:nvSpPr>
        <p:spPr>
          <a:xfrm>
            <a:off x="677364" y="5847625"/>
            <a:ext cx="5489003" cy="1588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pl-PL" sz="5400" b="1" dirty="0">
                <a:solidFill>
                  <a:srgbClr val="002060"/>
                </a:solidFill>
                <a:latin typeface="Montserrat" panose="00000500000000000000" pitchFamily="2" charset="-18"/>
              </a:rPr>
              <a:t>170 594 </a:t>
            </a:r>
            <a:r>
              <a:rPr lang="pl-PL" sz="5400" b="1" dirty="0">
                <a:solidFill>
                  <a:schemeClr val="bg2">
                    <a:lumMod val="90000"/>
                  </a:schemeClr>
                </a:solidFill>
                <a:latin typeface="Montserrat" panose="00000500000000000000" pitchFamily="2" charset="-18"/>
                <a:ea typeface="Times New Roman"/>
                <a:cs typeface="Times New Roman"/>
              </a:rPr>
              <a:t>KRÓW</a:t>
            </a:r>
          </a:p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pl-PL" sz="5400" b="1" dirty="0">
                <a:solidFill>
                  <a:srgbClr val="002060"/>
                </a:solidFill>
                <a:latin typeface="Montserrat" panose="00000500000000000000" pitchFamily="2" charset="-18"/>
              </a:rPr>
              <a:t>  3 749 </a:t>
            </a:r>
            <a:r>
              <a:rPr lang="pl-PL" sz="5400" b="1" dirty="0">
                <a:solidFill>
                  <a:schemeClr val="bg2">
                    <a:lumMod val="90000"/>
                  </a:schemeClr>
                </a:solidFill>
                <a:latin typeface="Montserrat" panose="00000500000000000000" pitchFamily="2" charset="-18"/>
              </a:rPr>
              <a:t>STAD</a:t>
            </a:r>
            <a:endParaRPr lang="pl-PL" sz="5400" b="1" dirty="0">
              <a:solidFill>
                <a:schemeClr val="bg2">
                  <a:lumMod val="90000"/>
                </a:schemeClr>
              </a:solidFill>
              <a:latin typeface="Montserrat" panose="00000500000000000000" pitchFamily="2" charset="-18"/>
              <a:ea typeface="Times New Roman"/>
              <a:cs typeface="Times New Roman"/>
            </a:endParaRPr>
          </a:p>
        </p:txBody>
      </p:sp>
      <p:sp>
        <p:nvSpPr>
          <p:cNvPr id="17" name="Strzałka w lewo 43">
            <a:extLst>
              <a:ext uri="{FF2B5EF4-FFF2-40B4-BE49-F238E27FC236}">
                <a16:creationId xmlns:a16="http://schemas.microsoft.com/office/drawing/2014/main" id="{536A3C5B-F332-48CD-87D2-EEEF7A7CF13C}"/>
              </a:ext>
            </a:extLst>
          </p:cNvPr>
          <p:cNvSpPr/>
          <p:nvPr/>
        </p:nvSpPr>
        <p:spPr>
          <a:xfrm>
            <a:off x="16168374" y="3459411"/>
            <a:ext cx="10914319" cy="3690323"/>
          </a:xfrm>
          <a:prstGeom prst="leftArrow">
            <a:avLst>
              <a:gd name="adj1" fmla="val 43993"/>
              <a:gd name="adj2" fmla="val 56007"/>
            </a:avLst>
          </a:prstGeom>
          <a:solidFill>
            <a:srgbClr val="508CCA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1C652B3B-64F6-4CAF-888A-3EAC1FCFAC8B}"/>
              </a:ext>
            </a:extLst>
          </p:cNvPr>
          <p:cNvSpPr/>
          <p:nvPr/>
        </p:nvSpPr>
        <p:spPr>
          <a:xfrm>
            <a:off x="16726956" y="4879523"/>
            <a:ext cx="7918572" cy="840230"/>
          </a:xfrm>
          <a:prstGeom prst="rect">
            <a:avLst/>
          </a:prstGeom>
          <a:solidFill>
            <a:srgbClr val="508CCA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18"/>
                <a:ea typeface="Times New Roman"/>
                <a:cs typeface="Times New Roman"/>
              </a:rPr>
              <a:t>REGION OCENY </a:t>
            </a:r>
            <a:r>
              <a:rPr lang="pl-P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18"/>
                <a:ea typeface="Times New Roman"/>
                <a:cs typeface="Times New Roman"/>
              </a:rPr>
              <a:t>WSCHÓD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C780ED8-07C2-4834-94FD-75CA699C26DB}"/>
              </a:ext>
            </a:extLst>
          </p:cNvPr>
          <p:cNvSpPr txBox="1"/>
          <p:nvPr/>
        </p:nvSpPr>
        <p:spPr>
          <a:xfrm>
            <a:off x="169376" y="2633355"/>
            <a:ext cx="17122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002060"/>
                </a:solidFill>
                <a:latin typeface="Montserrat" panose="00000500000000000000" pitchFamily="50" charset="-18"/>
              </a:rPr>
              <a:t>Struktura organizacyjna PFHBIPM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B28FE229-F600-F5D5-DF54-DF1F34484CAE}"/>
              </a:ext>
            </a:extLst>
          </p:cNvPr>
          <p:cNvSpPr txBox="1"/>
          <p:nvPr/>
        </p:nvSpPr>
        <p:spPr>
          <a:xfrm>
            <a:off x="7909999" y="2234461"/>
            <a:ext cx="13707206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5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18"/>
              </a:rPr>
              <a:t>2021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EBF29279-C7D4-A908-D702-DA6535DA0402}"/>
              </a:ext>
            </a:extLst>
          </p:cNvPr>
          <p:cNvSpPr/>
          <p:nvPr/>
        </p:nvSpPr>
        <p:spPr>
          <a:xfrm>
            <a:off x="18605062" y="6310697"/>
            <a:ext cx="6434775" cy="1588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pl-PL" sz="5400" b="1">
                <a:solidFill>
                  <a:srgbClr val="002060"/>
                </a:solidFill>
                <a:latin typeface="Montserrat" panose="00000500000000000000" pitchFamily="2" charset="-18"/>
              </a:rPr>
              <a:t>186 345 </a:t>
            </a:r>
            <a:r>
              <a:rPr lang="pl-PL" sz="5400" b="1">
                <a:solidFill>
                  <a:schemeClr val="bg2">
                    <a:lumMod val="90000"/>
                  </a:schemeClr>
                </a:solidFill>
                <a:latin typeface="Montserrat" panose="00000500000000000000" pitchFamily="2" charset="-18"/>
              </a:rPr>
              <a:t>KRÓW</a:t>
            </a:r>
            <a:r>
              <a:rPr lang="pl-PL" sz="5400" b="1">
                <a:solidFill>
                  <a:srgbClr val="002060"/>
                </a:solidFill>
                <a:latin typeface="Montserrat" panose="00000500000000000000" pitchFamily="2" charset="-18"/>
              </a:rPr>
              <a:t>     </a:t>
            </a:r>
            <a:endParaRPr lang="pl-PL" sz="5400" b="1" dirty="0">
              <a:solidFill>
                <a:srgbClr val="002060"/>
              </a:solidFill>
              <a:latin typeface="Montserrat" panose="00000500000000000000" pitchFamily="2" charset="-18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pl-PL" sz="5400" b="1" dirty="0">
                <a:solidFill>
                  <a:srgbClr val="002060"/>
                </a:solidFill>
                <a:latin typeface="Montserrat" panose="00000500000000000000" pitchFamily="2" charset="-18"/>
              </a:rPr>
              <a:t>4 360 </a:t>
            </a:r>
            <a:r>
              <a:rPr lang="pl-PL" sz="5400" b="1" dirty="0">
                <a:solidFill>
                  <a:schemeClr val="bg2">
                    <a:lumMod val="90000"/>
                  </a:schemeClr>
                </a:solidFill>
                <a:latin typeface="Montserrat" panose="00000500000000000000" pitchFamily="2" charset="-18"/>
              </a:rPr>
              <a:t>STAD</a:t>
            </a:r>
            <a:endParaRPr lang="pl-PL" sz="5400" b="1" dirty="0">
              <a:solidFill>
                <a:schemeClr val="bg2">
                  <a:lumMod val="90000"/>
                </a:schemeClr>
              </a:solidFill>
              <a:latin typeface="Montserrat" panose="00000500000000000000" pitchFamily="2" charset="-18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160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E7FC135-F113-4F38-8C78-5837EBDB0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017" y="2393504"/>
            <a:ext cx="14257584" cy="100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5948FCE-5FE6-602C-F556-4E18B8D22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2" b="31477"/>
          <a:stretch/>
        </p:blipFill>
        <p:spPr>
          <a:xfrm>
            <a:off x="3547865" y="2105472"/>
            <a:ext cx="15697744" cy="1072918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FAD88F7-6C94-171C-0C17-EDB969496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2921" y="3587700"/>
            <a:ext cx="5400600" cy="32703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A34DAC5-2027-E8FA-167F-55E73FF97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5" b="67560"/>
          <a:stretch/>
        </p:blipFill>
        <p:spPr>
          <a:xfrm>
            <a:off x="811561" y="2825552"/>
            <a:ext cx="7992888" cy="19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6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5948FCE-5FE6-602C-F556-4E18B8D22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2" b="31477"/>
          <a:stretch/>
        </p:blipFill>
        <p:spPr>
          <a:xfrm>
            <a:off x="235497" y="2105472"/>
            <a:ext cx="18324987" cy="1252486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FAD88F7-6C94-171C-0C17-EDB969496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9772" y="6209928"/>
            <a:ext cx="5078592" cy="307531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C4CA8FE-E096-2F81-DFC1-779B0611C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5" b="67560"/>
          <a:stretch/>
        </p:blipFill>
        <p:spPr>
          <a:xfrm>
            <a:off x="523529" y="3185592"/>
            <a:ext cx="5832648" cy="141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17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88F574E-19ED-4EAF-B2B3-772DDB4C833D}"/>
              </a:ext>
            </a:extLst>
          </p:cNvPr>
          <p:cNvSpPr txBox="1"/>
          <p:nvPr/>
        </p:nvSpPr>
        <p:spPr>
          <a:xfrm>
            <a:off x="4461583" y="10959287"/>
            <a:ext cx="14761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7B6886E-31C8-436F-959D-EA60CE1BC4E1}"/>
              </a:ext>
            </a:extLst>
          </p:cNvPr>
          <p:cNvSpPr/>
          <p:nvPr/>
        </p:nvSpPr>
        <p:spPr>
          <a:xfrm>
            <a:off x="4026834" y="424066"/>
            <a:ext cx="14761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pl-PL" sz="7200" dirty="0">
                <a:solidFill>
                  <a:prstClr val="white"/>
                </a:solidFill>
                <a:latin typeface="Montserrat Hairline"/>
              </a:rPr>
              <a:t>Pogłowie krów w Polsce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9D9623E-DABF-4177-A9C7-1E16296F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821" y="2249488"/>
            <a:ext cx="14610394" cy="1027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2DA64E1-41E2-4B63-84E3-AFDF6BD03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857" y="2321496"/>
            <a:ext cx="9988651" cy="1044671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D43B19A-2145-423C-B551-87D4186F7920}"/>
              </a:ext>
            </a:extLst>
          </p:cNvPr>
          <p:cNvSpPr txBox="1"/>
          <p:nvPr/>
        </p:nvSpPr>
        <p:spPr>
          <a:xfrm>
            <a:off x="10820673" y="4049688"/>
            <a:ext cx="1712251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254275"/>
                </a:solidFill>
                <a:latin typeface="Montserrat" panose="00000500000000000000" pitchFamily="50" charset="-18"/>
              </a:rPr>
              <a:t>PRZECIĘTNA WYDAJNOŚĆ</a:t>
            </a:r>
          </a:p>
          <a:p>
            <a:pPr algn="ctr"/>
            <a:r>
              <a:rPr lang="pl-P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populacji krów ocenianych w Polsce</a:t>
            </a:r>
          </a:p>
          <a:p>
            <a:pPr algn="ctr"/>
            <a:r>
              <a:rPr lang="pl-PL" sz="48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8E51839-B590-48B3-ACAD-17D087826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5235" y="6050236"/>
            <a:ext cx="8119453" cy="402231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54039B3-8FFC-4113-80F3-903E400FA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3486" y="11141617"/>
            <a:ext cx="9402950" cy="18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9ED092B-0F10-446B-8367-C9A1E67D1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58"/>
          <a:stretch/>
        </p:blipFill>
        <p:spPr>
          <a:xfrm>
            <a:off x="-554017" y="4265712"/>
            <a:ext cx="24931667" cy="633670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96CF8FE-F949-D1BE-18B1-B75F5048AF8B}"/>
              </a:ext>
            </a:extLst>
          </p:cNvPr>
          <p:cNvSpPr txBox="1"/>
          <p:nvPr/>
        </p:nvSpPr>
        <p:spPr>
          <a:xfrm>
            <a:off x="1243609" y="2897560"/>
            <a:ext cx="171225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solidFill>
                  <a:srgbClr val="254275"/>
                </a:solidFill>
                <a:latin typeface="Montserrat" panose="00000500000000000000" pitchFamily="50" charset="-18"/>
              </a:rPr>
              <a:t>PRZECIĘTNE WYDAJNOŚCI</a:t>
            </a:r>
          </a:p>
          <a:p>
            <a:r>
              <a:rPr lang="pl-P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populacji krów ocenianych na przestrzeni lat</a:t>
            </a:r>
          </a:p>
          <a:p>
            <a:pPr algn="ctr"/>
            <a:r>
              <a:rPr lang="pl-PL" sz="48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2BFB358B-A01D-0197-AF22-ADC8F3162A49}"/>
              </a:ext>
            </a:extLst>
          </p:cNvPr>
          <p:cNvCxnSpPr>
            <a:cxnSpLocks/>
          </p:cNvCxnSpPr>
          <p:nvPr/>
        </p:nvCxnSpPr>
        <p:spPr>
          <a:xfrm>
            <a:off x="1243609" y="3113584"/>
            <a:ext cx="0" cy="1368152"/>
          </a:xfrm>
          <a:prstGeom prst="line">
            <a:avLst/>
          </a:prstGeom>
          <a:ln w="63500">
            <a:solidFill>
              <a:srgbClr val="9F805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0CD8231-3286-8421-6D7D-815B9665BB07}"/>
              </a:ext>
            </a:extLst>
          </p:cNvPr>
          <p:cNvSpPr txBox="1"/>
          <p:nvPr/>
        </p:nvSpPr>
        <p:spPr>
          <a:xfrm>
            <a:off x="235497" y="8614939"/>
            <a:ext cx="12819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-18"/>
              </a:rPr>
              <a:t>POLSKA</a:t>
            </a:r>
            <a:endParaRPr lang="pl-PL" sz="3600" b="1" dirty="0">
              <a:latin typeface="Montserrat" panose="00000500000000000000" pitchFamily="2" charset="-18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85346DB-DAAD-80AB-7309-F9DFD2BF8DA0}"/>
              </a:ext>
            </a:extLst>
          </p:cNvPr>
          <p:cNvSpPr txBox="1"/>
          <p:nvPr/>
        </p:nvSpPr>
        <p:spPr>
          <a:xfrm>
            <a:off x="235497" y="10452571"/>
            <a:ext cx="128198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-18"/>
              </a:rPr>
              <a:t>WOJ.</a:t>
            </a:r>
          </a:p>
          <a:p>
            <a:r>
              <a:rPr lang="pl-PL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-18"/>
              </a:rPr>
              <a:t>PODLASKIE</a:t>
            </a:r>
            <a:endParaRPr lang="pl-PL" sz="3200" b="1" dirty="0">
              <a:latin typeface="Montserrat" panose="00000500000000000000" pitchFamily="2" charset="-18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4B7EC3C-CA20-7B4C-1C1A-189899BF220C}"/>
              </a:ext>
            </a:extLst>
          </p:cNvPr>
          <p:cNvSpPr txBox="1"/>
          <p:nvPr/>
        </p:nvSpPr>
        <p:spPr>
          <a:xfrm>
            <a:off x="2040856" y="10419134"/>
            <a:ext cx="2070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E2A664"/>
                </a:solidFill>
                <a:latin typeface="Montserrat" panose="00000500000000000000" pitchFamily="2" charset="-18"/>
              </a:rPr>
              <a:t>6 654 KG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5FD1487-45AE-A747-4D78-1C1533EA5285}"/>
              </a:ext>
            </a:extLst>
          </p:cNvPr>
          <p:cNvSpPr txBox="1"/>
          <p:nvPr/>
        </p:nvSpPr>
        <p:spPr>
          <a:xfrm>
            <a:off x="22055574" y="10393471"/>
            <a:ext cx="2070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E2A664"/>
                </a:solidFill>
                <a:latin typeface="Montserrat" panose="00000500000000000000" pitchFamily="2" charset="-18"/>
              </a:rPr>
              <a:t>8 617 KG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3B8F20D0-44B0-AF1E-8BAC-0D113A13470F}"/>
              </a:ext>
            </a:extLst>
          </p:cNvPr>
          <p:cNvSpPr txBox="1"/>
          <p:nvPr/>
        </p:nvSpPr>
        <p:spPr>
          <a:xfrm>
            <a:off x="19258830" y="10460292"/>
            <a:ext cx="2070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E2A664"/>
                </a:solidFill>
                <a:latin typeface="Montserrat" panose="00000500000000000000" pitchFamily="2" charset="-18"/>
              </a:rPr>
              <a:t>8 697 KG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053019EA-9D60-4563-4708-13D02DFBAB38}"/>
              </a:ext>
            </a:extLst>
          </p:cNvPr>
          <p:cNvSpPr txBox="1"/>
          <p:nvPr/>
        </p:nvSpPr>
        <p:spPr>
          <a:xfrm>
            <a:off x="16392754" y="10444173"/>
            <a:ext cx="2070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E2A664"/>
                </a:solidFill>
                <a:latin typeface="Montserrat" panose="00000500000000000000" pitchFamily="2" charset="-18"/>
              </a:rPr>
              <a:t>8 479 KG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2C940B39-BA0E-E382-B53F-02D15085B0A1}"/>
              </a:ext>
            </a:extLst>
          </p:cNvPr>
          <p:cNvSpPr/>
          <p:nvPr/>
        </p:nvSpPr>
        <p:spPr>
          <a:xfrm>
            <a:off x="2936472" y="9916525"/>
            <a:ext cx="139883" cy="403867"/>
          </a:xfrm>
          <a:prstGeom prst="rect">
            <a:avLst/>
          </a:prstGeom>
          <a:solidFill>
            <a:srgbClr val="E2A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00E4728E-4000-7ACC-BA3D-AE37FE32B075}"/>
              </a:ext>
            </a:extLst>
          </p:cNvPr>
          <p:cNvSpPr txBox="1"/>
          <p:nvPr/>
        </p:nvSpPr>
        <p:spPr>
          <a:xfrm>
            <a:off x="13554912" y="10444174"/>
            <a:ext cx="2070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E2A664"/>
                </a:solidFill>
                <a:latin typeface="Montserrat" panose="00000500000000000000" pitchFamily="2" charset="-18"/>
              </a:rPr>
              <a:t>8 123 KG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FCF15BC7-A131-CBED-4F16-B232AB88FAAF}"/>
              </a:ext>
            </a:extLst>
          </p:cNvPr>
          <p:cNvSpPr txBox="1"/>
          <p:nvPr/>
        </p:nvSpPr>
        <p:spPr>
          <a:xfrm>
            <a:off x="10750041" y="10393471"/>
            <a:ext cx="2070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E2A664"/>
                </a:solidFill>
                <a:latin typeface="Montserrat" panose="00000500000000000000" pitchFamily="2" charset="-18"/>
              </a:rPr>
              <a:t>7 662 KG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A15797E1-59CE-21A2-351F-E4E777844F86}"/>
              </a:ext>
            </a:extLst>
          </p:cNvPr>
          <p:cNvSpPr txBox="1"/>
          <p:nvPr/>
        </p:nvSpPr>
        <p:spPr>
          <a:xfrm>
            <a:off x="7898082" y="10406405"/>
            <a:ext cx="1986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E2A664"/>
                </a:solidFill>
                <a:latin typeface="Montserrat" panose="00000500000000000000" pitchFamily="2" charset="-18"/>
              </a:rPr>
              <a:t>7 149 KG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94BCAE79-144E-EEAE-3719-4F18243BDFF9}"/>
              </a:ext>
            </a:extLst>
          </p:cNvPr>
          <p:cNvSpPr txBox="1"/>
          <p:nvPr/>
        </p:nvSpPr>
        <p:spPr>
          <a:xfrm>
            <a:off x="4995614" y="10419134"/>
            <a:ext cx="2070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E2A664"/>
                </a:solidFill>
                <a:latin typeface="Montserrat" panose="00000500000000000000" pitchFamily="2" charset="-18"/>
              </a:rPr>
              <a:t>6 701 KG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91F24B80-001F-CB19-08D2-282E3882F350}"/>
              </a:ext>
            </a:extLst>
          </p:cNvPr>
          <p:cNvSpPr/>
          <p:nvPr/>
        </p:nvSpPr>
        <p:spPr>
          <a:xfrm>
            <a:off x="17225509" y="9916525"/>
            <a:ext cx="139883" cy="403867"/>
          </a:xfrm>
          <a:prstGeom prst="rect">
            <a:avLst/>
          </a:prstGeom>
          <a:solidFill>
            <a:srgbClr val="E2A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73BF1735-AF89-9F07-7F41-7ECA87A73FB6}"/>
              </a:ext>
            </a:extLst>
          </p:cNvPr>
          <p:cNvSpPr/>
          <p:nvPr/>
        </p:nvSpPr>
        <p:spPr>
          <a:xfrm>
            <a:off x="14374486" y="9930258"/>
            <a:ext cx="139883" cy="403867"/>
          </a:xfrm>
          <a:prstGeom prst="rect">
            <a:avLst/>
          </a:prstGeom>
          <a:solidFill>
            <a:srgbClr val="E2A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B5AC2901-4B70-166A-7EA2-C22AB25981CA}"/>
              </a:ext>
            </a:extLst>
          </p:cNvPr>
          <p:cNvSpPr/>
          <p:nvPr/>
        </p:nvSpPr>
        <p:spPr>
          <a:xfrm>
            <a:off x="11499937" y="9916525"/>
            <a:ext cx="139883" cy="403867"/>
          </a:xfrm>
          <a:prstGeom prst="rect">
            <a:avLst/>
          </a:prstGeom>
          <a:solidFill>
            <a:srgbClr val="E2A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B515CECA-D2AB-D06D-FB42-B0DF2E34EB2C}"/>
              </a:ext>
            </a:extLst>
          </p:cNvPr>
          <p:cNvSpPr/>
          <p:nvPr/>
        </p:nvSpPr>
        <p:spPr>
          <a:xfrm>
            <a:off x="8677096" y="9918097"/>
            <a:ext cx="139883" cy="403867"/>
          </a:xfrm>
          <a:prstGeom prst="rect">
            <a:avLst/>
          </a:prstGeom>
          <a:solidFill>
            <a:srgbClr val="E2A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89478034-5A00-10C9-8422-A855C463495B}"/>
              </a:ext>
            </a:extLst>
          </p:cNvPr>
          <p:cNvSpPr/>
          <p:nvPr/>
        </p:nvSpPr>
        <p:spPr>
          <a:xfrm>
            <a:off x="5800329" y="9919596"/>
            <a:ext cx="139883" cy="403867"/>
          </a:xfrm>
          <a:prstGeom prst="rect">
            <a:avLst/>
          </a:prstGeom>
          <a:solidFill>
            <a:srgbClr val="E2A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D9A8891D-40EC-341A-E552-14A5442A38D7}"/>
              </a:ext>
            </a:extLst>
          </p:cNvPr>
          <p:cNvSpPr/>
          <p:nvPr/>
        </p:nvSpPr>
        <p:spPr>
          <a:xfrm>
            <a:off x="22951081" y="9916525"/>
            <a:ext cx="139883" cy="403867"/>
          </a:xfrm>
          <a:prstGeom prst="rect">
            <a:avLst/>
          </a:prstGeom>
          <a:solidFill>
            <a:srgbClr val="E2A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84909067-4A32-8B6C-F833-704604A8FB54}"/>
              </a:ext>
            </a:extLst>
          </p:cNvPr>
          <p:cNvSpPr/>
          <p:nvPr/>
        </p:nvSpPr>
        <p:spPr>
          <a:xfrm>
            <a:off x="20100058" y="9902768"/>
            <a:ext cx="139883" cy="403867"/>
          </a:xfrm>
          <a:prstGeom prst="rect">
            <a:avLst/>
          </a:prstGeom>
          <a:solidFill>
            <a:srgbClr val="E2A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691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2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7B50D54-048D-467F-85F9-6C909AEDBB60}"/>
              </a:ext>
            </a:extLst>
          </p:cNvPr>
          <p:cNvSpPr txBox="1"/>
          <p:nvPr/>
        </p:nvSpPr>
        <p:spPr>
          <a:xfrm>
            <a:off x="3763889" y="5705872"/>
            <a:ext cx="17122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b="1" dirty="0">
                <a:solidFill>
                  <a:srgbClr val="FF0000"/>
                </a:solidFill>
                <a:latin typeface="Montserrat" panose="00000500000000000000" pitchFamily="50" charset="-18"/>
              </a:rPr>
              <a:t>Film – </a:t>
            </a:r>
            <a:r>
              <a:rPr lang="pl-PL" sz="12000" b="1" dirty="0" err="1">
                <a:solidFill>
                  <a:srgbClr val="FF0000"/>
                </a:solidFill>
                <a:latin typeface="Montserrat" panose="00000500000000000000" pitchFamily="50" charset="-18"/>
              </a:rPr>
              <a:t>intro</a:t>
            </a:r>
            <a:endParaRPr lang="pl-PL" sz="12000" b="1" dirty="0">
              <a:solidFill>
                <a:srgbClr val="FF0000"/>
              </a:solidFill>
              <a:latin typeface="Montserrat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1423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6B2FFE5-42C2-7B0E-7DFA-717502D90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78" y="2832407"/>
            <a:ext cx="7703023" cy="1008281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25A46D0-8559-DB43-B304-BBF46348BC7D}"/>
              </a:ext>
            </a:extLst>
          </p:cNvPr>
          <p:cNvSpPr txBox="1"/>
          <p:nvPr/>
        </p:nvSpPr>
        <p:spPr>
          <a:xfrm>
            <a:off x="-3608345" y="3118250"/>
            <a:ext cx="137072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18"/>
              </a:rPr>
              <a:t>2021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5E3EF40-AD31-49EF-A783-9F080DCE0816}"/>
              </a:ext>
            </a:extLst>
          </p:cNvPr>
          <p:cNvSpPr txBox="1"/>
          <p:nvPr/>
        </p:nvSpPr>
        <p:spPr>
          <a:xfrm>
            <a:off x="988956" y="2206494"/>
            <a:ext cx="17122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254275"/>
                </a:solidFill>
                <a:latin typeface="Montserrat" panose="00000500000000000000" pitchFamily="50" charset="-18"/>
              </a:rPr>
              <a:t>WYDAJNOŚCI KRÓW OCENIANYCH </a:t>
            </a:r>
          </a:p>
          <a:p>
            <a:r>
              <a:rPr lang="pl-PL" sz="2800" b="1" dirty="0">
                <a:solidFill>
                  <a:srgbClr val="254275"/>
                </a:solidFill>
                <a:latin typeface="Montserrat" panose="00000500000000000000" pitchFamily="50" charset="-18"/>
              </a:rPr>
              <a:t>W POWIATACH</a:t>
            </a:r>
            <a:endParaRPr lang="pl-PL" sz="2800" b="1" dirty="0">
              <a:solidFill>
                <a:srgbClr val="A7A9AC"/>
              </a:solidFill>
              <a:latin typeface="Montserrat" panose="00000500000000000000" pitchFamily="50" charset="-18"/>
            </a:endParaRPr>
          </a:p>
          <a:p>
            <a:pPr algn="ctr"/>
            <a:r>
              <a:rPr lang="pl-PL" sz="28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781000E-6B80-10F6-56D7-B20E81B2B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9369" y="2715174"/>
            <a:ext cx="7703023" cy="10223147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4462BBA-B9A7-2071-0A91-1890C4477531}"/>
              </a:ext>
            </a:extLst>
          </p:cNvPr>
          <p:cNvSpPr txBox="1"/>
          <p:nvPr/>
        </p:nvSpPr>
        <p:spPr>
          <a:xfrm>
            <a:off x="7796337" y="3184835"/>
            <a:ext cx="137072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18"/>
              </a:rPr>
              <a:t>2021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1FF7C26-8E2A-AE77-762A-66F17DBA5CED}"/>
              </a:ext>
            </a:extLst>
          </p:cNvPr>
          <p:cNvSpPr txBox="1"/>
          <p:nvPr/>
        </p:nvSpPr>
        <p:spPr>
          <a:xfrm>
            <a:off x="12142016" y="2237272"/>
            <a:ext cx="17122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254275"/>
                </a:solidFill>
                <a:latin typeface="Montserrat" panose="00000500000000000000" pitchFamily="50" charset="-18"/>
              </a:rPr>
              <a:t>ILOŚĆ STAD OCENIANYCH </a:t>
            </a:r>
          </a:p>
          <a:p>
            <a:r>
              <a:rPr lang="pl-PL" sz="2800" b="1" dirty="0">
                <a:solidFill>
                  <a:srgbClr val="254275"/>
                </a:solidFill>
                <a:latin typeface="Montserrat" panose="00000500000000000000" pitchFamily="50" charset="-18"/>
              </a:rPr>
              <a:t>W POWIATACH</a:t>
            </a:r>
            <a:endParaRPr lang="pl-PL" sz="2800" b="1" dirty="0">
              <a:solidFill>
                <a:srgbClr val="A7A9AC"/>
              </a:solidFill>
              <a:latin typeface="Montserrat" panose="00000500000000000000" pitchFamily="50" charset="-18"/>
            </a:endParaRPr>
          </a:p>
          <a:p>
            <a:pPr algn="ctr"/>
            <a:r>
              <a:rPr lang="pl-PL" sz="28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71925CCB-81A5-9BC9-367E-CEEF47136489}"/>
              </a:ext>
            </a:extLst>
          </p:cNvPr>
          <p:cNvCxnSpPr>
            <a:cxnSpLocks/>
          </p:cNvCxnSpPr>
          <p:nvPr/>
        </p:nvCxnSpPr>
        <p:spPr>
          <a:xfrm>
            <a:off x="11972801" y="2256890"/>
            <a:ext cx="0" cy="2296854"/>
          </a:xfrm>
          <a:prstGeom prst="line">
            <a:avLst/>
          </a:prstGeom>
          <a:ln w="63500">
            <a:solidFill>
              <a:srgbClr val="9F805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Obraz 21">
            <a:extLst>
              <a:ext uri="{FF2B5EF4-FFF2-40B4-BE49-F238E27FC236}">
                <a16:creationId xmlns:a16="http://schemas.microsoft.com/office/drawing/2014/main" id="{3363FF50-6214-3B2B-0F5D-6C9E67B37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77" y="2176502"/>
            <a:ext cx="60965" cy="2328874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86FF67B3-A73A-AD69-8E78-8963BEFCF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973" y="3239525"/>
            <a:ext cx="948152" cy="1204001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C76EF4FE-EE78-8218-ADFC-6C62AF1B5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9082" y="3295648"/>
            <a:ext cx="1148595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90D219E8-EB7A-4422-A4F8-095183D5708C}"/>
              </a:ext>
            </a:extLst>
          </p:cNvPr>
          <p:cNvSpPr txBox="1"/>
          <p:nvPr/>
        </p:nvSpPr>
        <p:spPr>
          <a:xfrm>
            <a:off x="16869345" y="4625752"/>
            <a:ext cx="538521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500" b="1" dirty="0">
                <a:solidFill>
                  <a:srgbClr val="254275"/>
                </a:solidFill>
                <a:latin typeface="Montserrat" panose="00000500000000000000" pitchFamily="50" charset="-18"/>
              </a:rPr>
              <a:t>PRZECIĘTNA </a:t>
            </a:r>
          </a:p>
          <a:p>
            <a:pPr algn="ctr"/>
            <a:r>
              <a:rPr lang="pl-PL" sz="5500" b="1" dirty="0">
                <a:solidFill>
                  <a:srgbClr val="254275"/>
                </a:solidFill>
                <a:latin typeface="Montserrat" panose="00000500000000000000" pitchFamily="50" charset="-18"/>
              </a:rPr>
              <a:t>WYDAJNOŚĆ</a:t>
            </a:r>
          </a:p>
          <a:p>
            <a:pPr algn="ctr"/>
            <a:endParaRPr lang="pl-PL" sz="4800" b="1" dirty="0">
              <a:solidFill>
                <a:srgbClr val="254275"/>
              </a:solidFill>
              <a:latin typeface="Montserrat" panose="00000500000000000000" pitchFamily="50" charset="-18"/>
            </a:endParaRP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populacja krów ocenianych 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w wybranych krajach 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Unii Europejskiej</a:t>
            </a:r>
          </a:p>
          <a:p>
            <a:pPr algn="ctr"/>
            <a:r>
              <a:rPr lang="pl-PL" sz="48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E687BAE-4D05-4F08-96F5-CFE5D4368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777" y="2105472"/>
            <a:ext cx="13393488" cy="109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D515CBB-E65C-4552-9EE3-B21B23C84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0" r="45110" b="10845"/>
          <a:stretch/>
        </p:blipFill>
        <p:spPr>
          <a:xfrm>
            <a:off x="3280579" y="2321496"/>
            <a:ext cx="10585176" cy="1075870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5E3EF40-AD31-49EF-A783-9F080DCE0816}"/>
              </a:ext>
            </a:extLst>
          </p:cNvPr>
          <p:cNvSpPr txBox="1"/>
          <p:nvPr/>
        </p:nvSpPr>
        <p:spPr>
          <a:xfrm>
            <a:off x="9665865" y="3185592"/>
            <a:ext cx="171225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254275"/>
                </a:solidFill>
                <a:latin typeface="Montserrat" panose="00000500000000000000" pitchFamily="50" charset="-18"/>
              </a:rPr>
              <a:t>PRZECIĘTNA WYDAJNOŚĆ </a:t>
            </a:r>
          </a:p>
          <a:p>
            <a:pPr algn="ctr"/>
            <a:r>
              <a:rPr lang="pl-PL" sz="4800" b="1" dirty="0">
                <a:solidFill>
                  <a:srgbClr val="A7A9AC"/>
                </a:solidFill>
                <a:latin typeface="Montserrat" panose="00000500000000000000" pitchFamily="50" charset="-18"/>
              </a:rPr>
              <a:t>tłuszcz + białko</a:t>
            </a:r>
          </a:p>
          <a:p>
            <a:pPr algn="ctr"/>
            <a:r>
              <a:rPr lang="pl-PL" sz="48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6E44C7F-6C2E-48FC-9D99-232E0523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7177" y="4704878"/>
            <a:ext cx="5739894" cy="82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D9851EB3-944C-41EB-B3ED-76D7536593FF}"/>
              </a:ext>
            </a:extLst>
          </p:cNvPr>
          <p:cNvSpPr txBox="1"/>
          <p:nvPr/>
        </p:nvSpPr>
        <p:spPr>
          <a:xfrm>
            <a:off x="6821689" y="2363171"/>
            <a:ext cx="17122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>
                <a:solidFill>
                  <a:srgbClr val="254275"/>
                </a:solidFill>
                <a:latin typeface="Montserrat" panose="00000500000000000000" pitchFamily="50" charset="-18"/>
              </a:rPr>
              <a:t>Województwo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AEF0B88-B66F-4D70-A2A4-5F95CD54B715}"/>
              </a:ext>
            </a:extLst>
          </p:cNvPr>
          <p:cNvSpPr txBox="1"/>
          <p:nvPr/>
        </p:nvSpPr>
        <p:spPr>
          <a:xfrm>
            <a:off x="5211742" y="3293676"/>
            <a:ext cx="17122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podlaskie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8C8CAAF-A20C-4E91-A08F-50D2ADE40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96"/>
          <a:stretch/>
        </p:blipFill>
        <p:spPr>
          <a:xfrm>
            <a:off x="17816902" y="6447272"/>
            <a:ext cx="6140446" cy="64018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D5FFE4C-46F4-45F2-943B-79F382711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730" y="3588901"/>
            <a:ext cx="1381318" cy="143847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24AFCB5-FF9A-487B-A5B9-218D7B731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774" y="2216984"/>
            <a:ext cx="1381318" cy="14003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E7E4E6D-3583-4658-878A-1394F734F0AB}"/>
              </a:ext>
            </a:extLst>
          </p:cNvPr>
          <p:cNvSpPr txBox="1"/>
          <p:nvPr/>
        </p:nvSpPr>
        <p:spPr>
          <a:xfrm>
            <a:off x="2400389" y="2261288"/>
            <a:ext cx="61109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3 471 obór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8486A19-6AF3-4504-B942-D7A3C194CFEF}"/>
              </a:ext>
            </a:extLst>
          </p:cNvPr>
          <p:cNvSpPr txBox="1"/>
          <p:nvPr/>
        </p:nvSpPr>
        <p:spPr>
          <a:xfrm>
            <a:off x="13780274" y="6060992"/>
            <a:ext cx="17122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254275"/>
                </a:solidFill>
                <a:latin typeface="Montserrat" panose="00000500000000000000" pitchFamily="50" charset="-18"/>
              </a:rPr>
              <a:t>Polska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D7C84C8-99BA-2A7B-16AA-01F112497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632" y="4093361"/>
            <a:ext cx="13465496" cy="855992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726060F-34D2-4409-A562-35A0EF6BE7C7}"/>
              </a:ext>
            </a:extLst>
          </p:cNvPr>
          <p:cNvSpPr txBox="1"/>
          <p:nvPr/>
        </p:nvSpPr>
        <p:spPr>
          <a:xfrm>
            <a:off x="-2544543" y="3732482"/>
            <a:ext cx="17122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 149 302 krów</a:t>
            </a:r>
          </a:p>
        </p:txBody>
      </p:sp>
    </p:spTree>
    <p:extLst>
      <p:ext uri="{BB962C8B-B14F-4D97-AF65-F5344CB8AC3E}">
        <p14:creationId xmlns:p14="http://schemas.microsoft.com/office/powerpoint/2010/main" val="235613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55BEA8-0F54-4427-8519-F084E39C6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07" r="37701" b="9028"/>
          <a:stretch/>
        </p:blipFill>
        <p:spPr>
          <a:xfrm>
            <a:off x="2959404" y="2137906"/>
            <a:ext cx="11233247" cy="1067892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E082C24-CA43-4A95-ADD5-F048BB9BD87D}"/>
              </a:ext>
            </a:extLst>
          </p:cNvPr>
          <p:cNvSpPr txBox="1"/>
          <p:nvPr/>
        </p:nvSpPr>
        <p:spPr>
          <a:xfrm>
            <a:off x="9328525" y="3011943"/>
            <a:ext cx="17122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254275"/>
                </a:solidFill>
                <a:latin typeface="Montserrat" panose="00000500000000000000" pitchFamily="50" charset="-18"/>
              </a:rPr>
              <a:t>PRZECIĘTNA WIELKOŚC STADA</a:t>
            </a:r>
          </a:p>
          <a:p>
            <a:pPr algn="ctr"/>
            <a:r>
              <a:rPr lang="pl-P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populacja krów ocenianych</a:t>
            </a:r>
            <a:endParaRPr lang="pl-PL" sz="4800" b="1" dirty="0">
              <a:solidFill>
                <a:srgbClr val="254275"/>
              </a:solidFill>
              <a:latin typeface="Montserrat" panose="00000500000000000000" pitchFamily="50" charset="-18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CC7C60-2511-4C94-9BB8-B3D3AD006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7096" y="4212272"/>
            <a:ext cx="6505374" cy="889185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CE3A33D-5998-2B50-3C53-F6123CF4EB7E}"/>
              </a:ext>
            </a:extLst>
          </p:cNvPr>
          <p:cNvSpPr txBox="1"/>
          <p:nvPr/>
        </p:nvSpPr>
        <p:spPr>
          <a:xfrm>
            <a:off x="18813561" y="5412601"/>
            <a:ext cx="135390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POLSKA</a:t>
            </a:r>
            <a:endParaRPr lang="pl-PL" sz="32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EA35930-D7A5-297A-335C-279B869CE022}"/>
              </a:ext>
            </a:extLst>
          </p:cNvPr>
          <p:cNvSpPr txBox="1"/>
          <p:nvPr/>
        </p:nvSpPr>
        <p:spPr>
          <a:xfrm>
            <a:off x="14609911" y="4875455"/>
            <a:ext cx="23026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Woj.</a:t>
            </a:r>
          </a:p>
          <a:p>
            <a:r>
              <a:rPr lang="pl-P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podlaskie</a:t>
            </a:r>
            <a:endParaRPr lang="pl-PL" sz="28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D15AF67-9645-08F3-EDB4-E2B252279738}"/>
              </a:ext>
            </a:extLst>
          </p:cNvPr>
          <p:cNvSpPr txBox="1"/>
          <p:nvPr/>
        </p:nvSpPr>
        <p:spPr>
          <a:xfrm>
            <a:off x="14192484" y="6892592"/>
            <a:ext cx="2070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E2A664"/>
                </a:solidFill>
                <a:latin typeface="Montserrat" panose="00000500000000000000" pitchFamily="2" charset="-18"/>
              </a:rPr>
              <a:t>40,9 szt.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F1FB71B-CCBC-8539-FC61-18EE67C7F95E}"/>
              </a:ext>
            </a:extLst>
          </p:cNvPr>
          <p:cNvSpPr/>
          <p:nvPr/>
        </p:nvSpPr>
        <p:spPr>
          <a:xfrm>
            <a:off x="15283608" y="5921896"/>
            <a:ext cx="120824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913D7F7-75ED-5387-04AB-9BB2D36E069E}"/>
              </a:ext>
            </a:extLst>
          </p:cNvPr>
          <p:cNvSpPr txBox="1"/>
          <p:nvPr/>
        </p:nvSpPr>
        <p:spPr>
          <a:xfrm>
            <a:off x="14637096" y="5829562"/>
            <a:ext cx="20707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400" b="1" dirty="0">
                <a:solidFill>
                  <a:srgbClr val="E2A664"/>
                </a:solidFill>
                <a:latin typeface="Montserrat" panose="00000500000000000000" pitchFamily="2" charset="-18"/>
              </a:rPr>
              <a:t>43 szt</a:t>
            </a:r>
            <a:r>
              <a:rPr lang="pl-PL" sz="3200" dirty="0">
                <a:solidFill>
                  <a:srgbClr val="FF0000"/>
                </a:solidFill>
                <a:latin typeface="Montserrat" panose="00000500000000000000" pitchFamily="2" charset="-18"/>
              </a:rPr>
              <a:t>.</a:t>
            </a:r>
            <a:endParaRPr lang="pl-PL" sz="3200" dirty="0">
              <a:solidFill>
                <a:srgbClr val="E2A664"/>
              </a:solidFill>
              <a:latin typeface="Montserrat" panose="00000500000000000000" pitchFamily="2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5F4F76F-947C-5D0D-9784-978E9459A035}"/>
              </a:ext>
            </a:extLst>
          </p:cNvPr>
          <p:cNvSpPr txBox="1"/>
          <p:nvPr/>
        </p:nvSpPr>
        <p:spPr>
          <a:xfrm>
            <a:off x="14192483" y="8022444"/>
            <a:ext cx="2070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E2A664"/>
                </a:solidFill>
                <a:latin typeface="Montserrat" panose="00000500000000000000" pitchFamily="2" charset="-18"/>
              </a:rPr>
              <a:t>40,5 szt.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1B81683-2E5B-2CD1-5A45-FE60CF2DF6F7}"/>
              </a:ext>
            </a:extLst>
          </p:cNvPr>
          <p:cNvSpPr txBox="1"/>
          <p:nvPr/>
        </p:nvSpPr>
        <p:spPr>
          <a:xfrm>
            <a:off x="14192483" y="9063276"/>
            <a:ext cx="2070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E2A664"/>
                </a:solidFill>
                <a:latin typeface="Montserrat" panose="00000500000000000000" pitchFamily="2" charset="-18"/>
              </a:rPr>
              <a:t>39,4 szt.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754D116-B151-4A35-3CFF-BF552CA8E169}"/>
              </a:ext>
            </a:extLst>
          </p:cNvPr>
          <p:cNvSpPr txBox="1"/>
          <p:nvPr/>
        </p:nvSpPr>
        <p:spPr>
          <a:xfrm>
            <a:off x="14192483" y="10055698"/>
            <a:ext cx="2070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E2A664"/>
                </a:solidFill>
                <a:latin typeface="Montserrat" panose="00000500000000000000" pitchFamily="2" charset="-18"/>
              </a:rPr>
              <a:t>36,3 szt.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B70690E-8E65-69B5-DEFA-D7EE0A1F31F8}"/>
              </a:ext>
            </a:extLst>
          </p:cNvPr>
          <p:cNvSpPr txBox="1"/>
          <p:nvPr/>
        </p:nvSpPr>
        <p:spPr>
          <a:xfrm>
            <a:off x="14192482" y="11048120"/>
            <a:ext cx="2070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E2A664"/>
                </a:solidFill>
                <a:latin typeface="Montserrat" panose="00000500000000000000" pitchFamily="2" charset="-18"/>
              </a:rPr>
              <a:t>31,0 szt.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1BC055A-340F-86D4-46A4-05D63A9F009E}"/>
              </a:ext>
            </a:extLst>
          </p:cNvPr>
          <p:cNvSpPr txBox="1"/>
          <p:nvPr/>
        </p:nvSpPr>
        <p:spPr>
          <a:xfrm>
            <a:off x="14268667" y="12125003"/>
            <a:ext cx="2070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E2A664"/>
                </a:solidFill>
                <a:latin typeface="Montserrat" panose="00000500000000000000" pitchFamily="2" charset="-18"/>
              </a:rPr>
              <a:t>28,2 szt.</a:t>
            </a:r>
          </a:p>
        </p:txBody>
      </p:sp>
    </p:spTree>
    <p:extLst>
      <p:ext uri="{BB962C8B-B14F-4D97-AF65-F5344CB8AC3E}">
        <p14:creationId xmlns:p14="http://schemas.microsoft.com/office/powerpoint/2010/main" val="39580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42C5E4E-0437-451C-A6CF-EB2BFF60B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769" y="2177480"/>
            <a:ext cx="13497796" cy="108012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920360D-C74D-407F-B8EB-D25D845D3C2B}"/>
              </a:ext>
            </a:extLst>
          </p:cNvPr>
          <p:cNvSpPr txBox="1"/>
          <p:nvPr/>
        </p:nvSpPr>
        <p:spPr>
          <a:xfrm>
            <a:off x="17301393" y="5129808"/>
            <a:ext cx="5385213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500" b="1" dirty="0">
                <a:solidFill>
                  <a:srgbClr val="254275"/>
                </a:solidFill>
                <a:latin typeface="Montserrat" panose="00000500000000000000" pitchFamily="50" charset="-18"/>
              </a:rPr>
              <a:t>PRZECIĘTNA </a:t>
            </a:r>
          </a:p>
          <a:p>
            <a:pPr algn="ctr"/>
            <a:r>
              <a:rPr lang="pl-PL" sz="5500" b="1" dirty="0">
                <a:solidFill>
                  <a:srgbClr val="254275"/>
                </a:solidFill>
                <a:latin typeface="Montserrat" panose="00000500000000000000" pitchFamily="50" charset="-18"/>
              </a:rPr>
              <a:t>WIELKOŚĆ STADA</a:t>
            </a:r>
          </a:p>
          <a:p>
            <a:pPr algn="ctr"/>
            <a:endParaRPr lang="pl-PL" sz="4800" b="1" dirty="0">
              <a:solidFill>
                <a:srgbClr val="254275"/>
              </a:solidFill>
              <a:latin typeface="Montserrat" panose="00000500000000000000" pitchFamily="50" charset="-18"/>
            </a:endParaRP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populacja krów ocenianych 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w wybranych krajach 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Unii Europejskiej</a:t>
            </a:r>
          </a:p>
          <a:p>
            <a:pPr algn="ctr"/>
            <a:r>
              <a:rPr lang="pl-PL" sz="48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6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F675B261-F8B7-47C1-5203-96D61CC25D79}"/>
              </a:ext>
            </a:extLst>
          </p:cNvPr>
          <p:cNvSpPr/>
          <p:nvPr/>
        </p:nvSpPr>
        <p:spPr>
          <a:xfrm>
            <a:off x="13597648" y="6131474"/>
            <a:ext cx="10225136" cy="4673660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C4D5487-B549-42DA-8BA0-AAD617CFF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22" y="2503927"/>
            <a:ext cx="13150022" cy="863534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13EB767-8454-4EE4-AD2F-F37E183FACE3}"/>
              </a:ext>
            </a:extLst>
          </p:cNvPr>
          <p:cNvSpPr txBox="1"/>
          <p:nvPr/>
        </p:nvSpPr>
        <p:spPr>
          <a:xfrm>
            <a:off x="10883174" y="2948353"/>
            <a:ext cx="17122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>
                <a:solidFill>
                  <a:srgbClr val="254275"/>
                </a:solidFill>
                <a:latin typeface="Montserrat" panose="00000500000000000000" pitchFamily="50" charset="-18"/>
              </a:rPr>
              <a:t>Województwo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687115C-5E7A-4AE0-B1B0-9E0A0EDC4AAB}"/>
              </a:ext>
            </a:extLst>
          </p:cNvPr>
          <p:cNvSpPr txBox="1"/>
          <p:nvPr/>
        </p:nvSpPr>
        <p:spPr>
          <a:xfrm>
            <a:off x="12895185" y="4125417"/>
            <a:ext cx="17122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podlaskie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CC5BF80-DB43-43CF-A89A-2F6B1330DBE5}"/>
              </a:ext>
            </a:extLst>
          </p:cNvPr>
          <p:cNvSpPr txBox="1"/>
          <p:nvPr/>
        </p:nvSpPr>
        <p:spPr>
          <a:xfrm>
            <a:off x="1315617" y="2910866"/>
            <a:ext cx="17122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>
                <a:solidFill>
                  <a:srgbClr val="254275"/>
                </a:solidFill>
                <a:latin typeface="Montserrat" panose="00000500000000000000" pitchFamily="50" charset="-18"/>
              </a:rPr>
              <a:t>Polska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3AEE812-E32F-402C-ABEB-2B463E161833}"/>
              </a:ext>
            </a:extLst>
          </p:cNvPr>
          <p:cNvSpPr txBox="1"/>
          <p:nvPr/>
        </p:nvSpPr>
        <p:spPr>
          <a:xfrm>
            <a:off x="21467451" y="7024627"/>
            <a:ext cx="3021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15B7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pl-PL" sz="4400" b="1" dirty="0">
                <a:solidFill>
                  <a:srgbClr val="15B7BC"/>
                </a:solidFill>
                <a:latin typeface="Montserrat" panose="00000500000000000000" pitchFamily="2" charset="-18"/>
                <a:cs typeface="Calibri" panose="020F0502020204030204" pitchFamily="34" charset="0"/>
              </a:rPr>
              <a:t>87 %</a:t>
            </a:r>
            <a:endParaRPr lang="pl-PL" sz="4400" b="1" dirty="0">
              <a:solidFill>
                <a:srgbClr val="15B7BC"/>
              </a:solidFill>
              <a:latin typeface="Montserrat" panose="00000500000000000000" pitchFamily="2" charset="-18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69BCD8C-0ADF-4E17-967E-E1C07D343B94}"/>
              </a:ext>
            </a:extLst>
          </p:cNvPr>
          <p:cNvSpPr txBox="1"/>
          <p:nvPr/>
        </p:nvSpPr>
        <p:spPr>
          <a:xfrm>
            <a:off x="21355984" y="7977291"/>
            <a:ext cx="3021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pl-PL" sz="4400" b="1" dirty="0">
                <a:solidFill>
                  <a:srgbClr val="002060"/>
                </a:solidFill>
                <a:latin typeface="Montserrat" panose="00000500000000000000" pitchFamily="2" charset="-18"/>
                <a:cs typeface="Calibri" panose="020F0502020204030204" pitchFamily="34" charset="0"/>
              </a:rPr>
              <a:t>4,2%</a:t>
            </a:r>
            <a:endParaRPr lang="pl-PL" sz="4400" b="1" dirty="0">
              <a:solidFill>
                <a:srgbClr val="002060"/>
              </a:solidFill>
              <a:latin typeface="Montserrat" panose="00000500000000000000" pitchFamily="2" charset="-18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91420F48-8948-48BF-885F-E24261C503E0}"/>
              </a:ext>
            </a:extLst>
          </p:cNvPr>
          <p:cNvSpPr txBox="1"/>
          <p:nvPr/>
        </p:nvSpPr>
        <p:spPr>
          <a:xfrm>
            <a:off x="21332935" y="8885408"/>
            <a:ext cx="3021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pl-PL" sz="4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18"/>
                <a:cs typeface="Calibri" panose="020F0502020204030204" pitchFamily="34" charset="0"/>
              </a:rPr>
              <a:t>6,7%</a:t>
            </a:r>
            <a:endParaRPr lang="pl-PL" sz="4400" b="1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18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DE91591C-B446-4E82-B185-27E1CB6C0C34}"/>
              </a:ext>
            </a:extLst>
          </p:cNvPr>
          <p:cNvSpPr txBox="1"/>
          <p:nvPr/>
        </p:nvSpPr>
        <p:spPr>
          <a:xfrm>
            <a:off x="21307459" y="9750056"/>
            <a:ext cx="3021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pl-PL" sz="4400" b="1" dirty="0">
                <a:solidFill>
                  <a:schemeClr val="accent2"/>
                </a:solidFill>
                <a:latin typeface="Montserrat" panose="00000500000000000000" pitchFamily="2" charset="-18"/>
                <a:cs typeface="Calibri" panose="020F0502020204030204" pitchFamily="34" charset="0"/>
              </a:rPr>
              <a:t>2,1%</a:t>
            </a:r>
            <a:endParaRPr lang="pl-PL" sz="4400" b="1" dirty="0">
              <a:solidFill>
                <a:schemeClr val="accent2"/>
              </a:solidFill>
              <a:latin typeface="Montserrat" panose="00000500000000000000" pitchFamily="2" charset="-18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CF330A9-7100-E3A2-29DC-4EBCBDC3A9FA}"/>
              </a:ext>
            </a:extLst>
          </p:cNvPr>
          <p:cNvSpPr txBox="1"/>
          <p:nvPr/>
        </p:nvSpPr>
        <p:spPr>
          <a:xfrm>
            <a:off x="13418768" y="6985852"/>
            <a:ext cx="14109192" cy="583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HO CZARNO-BIAŁA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D7D14E2-F07D-9211-C01F-BB988873BDEC}"/>
              </a:ext>
            </a:extLst>
          </p:cNvPr>
          <p:cNvSpPr txBox="1"/>
          <p:nvPr/>
        </p:nvSpPr>
        <p:spPr>
          <a:xfrm>
            <a:off x="13389880" y="8036075"/>
            <a:ext cx="14109192" cy="501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RW CZERWONO-BIAŁA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D46D9DE-19B6-4520-C1E5-B4E90CFD7BBA}"/>
              </a:ext>
            </a:extLst>
          </p:cNvPr>
          <p:cNvSpPr txBox="1"/>
          <p:nvPr/>
        </p:nvSpPr>
        <p:spPr>
          <a:xfrm>
            <a:off x="9254753" y="7394147"/>
            <a:ext cx="14109192" cy="583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HOLSZTYŃSKO-FRYZYJSKA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6BF93452-FE6D-0999-B071-7D8440B3E4C6}"/>
              </a:ext>
            </a:extLst>
          </p:cNvPr>
          <p:cNvCxnSpPr/>
          <p:nvPr/>
        </p:nvCxnSpPr>
        <p:spPr>
          <a:xfrm>
            <a:off x="18648178" y="7125026"/>
            <a:ext cx="0" cy="1365377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1135F0E-D88E-2ED3-C43E-91EB32C8B635}"/>
              </a:ext>
            </a:extLst>
          </p:cNvPr>
          <p:cNvSpPr txBox="1"/>
          <p:nvPr/>
        </p:nvSpPr>
        <p:spPr>
          <a:xfrm>
            <a:off x="12692881" y="8920735"/>
            <a:ext cx="14109192" cy="583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KRZYŻ. BEZ RAS MIĘSNYCH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CAE27C0-AF4C-4138-2DF2-BA9C595E66E8}"/>
              </a:ext>
            </a:extLst>
          </p:cNvPr>
          <p:cNvSpPr txBox="1"/>
          <p:nvPr/>
        </p:nvSpPr>
        <p:spPr>
          <a:xfrm>
            <a:off x="13818354" y="9810749"/>
            <a:ext cx="14109192" cy="583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POZOSTAŁE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3D86A70-4712-FC7E-A6F5-B694B6337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77" y="3310696"/>
            <a:ext cx="1263976" cy="1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130EADA-4070-162B-DEE9-A1A70D13D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064" y="8469247"/>
            <a:ext cx="9842472" cy="393387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F0116D2-8723-1E62-8DBA-3F3133815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273" y="5736592"/>
            <a:ext cx="9289032" cy="315588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4034DC9-3729-D923-FD3C-7D863576A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418" y="2427455"/>
            <a:ext cx="9757342" cy="315589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51F7DA6-4667-4306-C241-03744A7000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42"/>
          <a:stretch/>
        </p:blipFill>
        <p:spPr>
          <a:xfrm>
            <a:off x="2070661" y="2226060"/>
            <a:ext cx="3312368" cy="1029401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93005C3-F669-23F0-AA20-34BFA1158F3E}"/>
              </a:ext>
            </a:extLst>
          </p:cNvPr>
          <p:cNvSpPr txBox="1"/>
          <p:nvPr/>
        </p:nvSpPr>
        <p:spPr>
          <a:xfrm>
            <a:off x="17229385" y="5583345"/>
            <a:ext cx="676875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500" b="1" dirty="0">
                <a:solidFill>
                  <a:srgbClr val="254275"/>
                </a:solidFill>
                <a:latin typeface="Montserrat" panose="00000500000000000000" pitchFamily="50" charset="-18"/>
              </a:rPr>
              <a:t>LABORATORIUM</a:t>
            </a:r>
          </a:p>
          <a:p>
            <a:pPr algn="ctr"/>
            <a:endParaRPr lang="pl-PL" sz="4800" b="1" dirty="0">
              <a:solidFill>
                <a:srgbClr val="254275"/>
              </a:solidFill>
              <a:latin typeface="Montserrat" panose="00000500000000000000" pitchFamily="50" charset="-18"/>
            </a:endParaRPr>
          </a:p>
          <a:p>
            <a:pPr algn="ctr"/>
            <a:r>
              <a:rPr lang="pl-PL" sz="4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pl-PL" sz="4000" b="0" i="0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 Jeżewo Stare </a:t>
            </a:r>
            <a:r>
              <a:rPr lang="pl-PL" sz="4000" b="1" dirty="0">
                <a:solidFill>
                  <a:srgbClr val="254275"/>
                </a:solidFill>
                <a:latin typeface="Montserrat" panose="00000500000000000000" pitchFamily="2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28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28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4423A1B-E2C2-46D4-92A9-C5DD9C40F280}"/>
              </a:ext>
            </a:extLst>
          </p:cNvPr>
          <p:cNvSpPr txBox="1"/>
          <p:nvPr/>
        </p:nvSpPr>
        <p:spPr>
          <a:xfrm>
            <a:off x="10331579" y="12546632"/>
            <a:ext cx="17122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Rzeszów, 30 marzec 2022 r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7B50D54-048D-467F-85F9-6C909AEDBB60}"/>
              </a:ext>
            </a:extLst>
          </p:cNvPr>
          <p:cNvSpPr txBox="1"/>
          <p:nvPr/>
        </p:nvSpPr>
        <p:spPr>
          <a:xfrm>
            <a:off x="3847471" y="5710188"/>
            <a:ext cx="17122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b="1" dirty="0">
                <a:solidFill>
                  <a:srgbClr val="FF0000"/>
                </a:solidFill>
                <a:latin typeface="Montserrat" panose="00000500000000000000" pitchFamily="50" charset="-18"/>
              </a:rPr>
              <a:t>Film-woj. </a:t>
            </a:r>
            <a:r>
              <a:rPr lang="pl-PL" sz="12000" b="1" dirty="0" err="1">
                <a:solidFill>
                  <a:srgbClr val="FF0000"/>
                </a:solidFill>
                <a:latin typeface="Montserrat" panose="00000500000000000000" pitchFamily="50" charset="-18"/>
              </a:rPr>
              <a:t>podl</a:t>
            </a:r>
            <a:r>
              <a:rPr lang="pl-PL" sz="12000" b="1" dirty="0">
                <a:solidFill>
                  <a:srgbClr val="FF0000"/>
                </a:solidFill>
                <a:latin typeface="Montserrat" panose="00000500000000000000" pitchFamily="50" charset="-18"/>
              </a:rPr>
              <a:t> 1min.</a:t>
            </a:r>
          </a:p>
        </p:txBody>
      </p:sp>
    </p:spTree>
    <p:extLst>
      <p:ext uri="{BB962C8B-B14F-4D97-AF65-F5344CB8AC3E}">
        <p14:creationId xmlns:p14="http://schemas.microsoft.com/office/powerpoint/2010/main" val="35580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9FB3BA83-DB52-18D1-ABA6-468872DB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254603" cy="14661308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AE16546-1BCE-4019-87C0-43E7AC0F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39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ACD055-40B6-E0A6-374A-4BF49D7EAAD0}"/>
              </a:ext>
            </a:extLst>
          </p:cNvPr>
          <p:cNvSpPr/>
          <p:nvPr/>
        </p:nvSpPr>
        <p:spPr>
          <a:xfrm>
            <a:off x="11300511" y="3473624"/>
            <a:ext cx="153861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8000" b="1" dirty="0">
                <a:solidFill>
                  <a:srgbClr val="73C1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18"/>
                <a:ea typeface="Montserrat" panose="00000500000000000000" pitchFamily="2" charset="-18"/>
                <a:cs typeface="Montserrat" panose="00000500000000000000" pitchFamily="2" charset="-18"/>
              </a:rPr>
              <a:t>RANKINGI</a:t>
            </a:r>
            <a:endParaRPr lang="pl-PL" sz="8000" b="1" dirty="0">
              <a:solidFill>
                <a:srgbClr val="73C1C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-18"/>
              <a:ea typeface="Times New Roman"/>
              <a:cs typeface="Times New Roman"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6D5305BD-918A-4FF0-85A4-3AF506679051}"/>
              </a:ext>
            </a:extLst>
          </p:cNvPr>
          <p:cNvCxnSpPr/>
          <p:nvPr/>
        </p:nvCxnSpPr>
        <p:spPr>
          <a:xfrm>
            <a:off x="16293281" y="4874080"/>
            <a:ext cx="5400600" cy="0"/>
          </a:xfrm>
          <a:prstGeom prst="line">
            <a:avLst/>
          </a:prstGeom>
          <a:ln w="63500">
            <a:solidFill>
              <a:srgbClr val="E2A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3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54" y="4409728"/>
            <a:ext cx="6760488" cy="743843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4423A1B-E2C2-46D4-92A9-C5DD9C40F280}"/>
              </a:ext>
            </a:extLst>
          </p:cNvPr>
          <p:cNvSpPr txBox="1"/>
          <p:nvPr/>
        </p:nvSpPr>
        <p:spPr>
          <a:xfrm>
            <a:off x="10331579" y="12546632"/>
            <a:ext cx="17122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Białystok, 10 maja 2022 r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D7924DC-2424-462B-A4E4-EEE9D2B83554}"/>
              </a:ext>
            </a:extLst>
          </p:cNvPr>
          <p:cNvSpPr txBox="1"/>
          <p:nvPr/>
        </p:nvSpPr>
        <p:spPr>
          <a:xfrm>
            <a:off x="3331839" y="2393792"/>
            <a:ext cx="1712251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Podlaskie</a:t>
            </a:r>
          </a:p>
        </p:txBody>
      </p:sp>
    </p:spTree>
    <p:extLst>
      <p:ext uri="{BB962C8B-B14F-4D97-AF65-F5344CB8AC3E}">
        <p14:creationId xmlns:p14="http://schemas.microsoft.com/office/powerpoint/2010/main" val="26755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5184FDB-AB5B-40E4-916E-02361A7E6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5015" y="-648072"/>
            <a:ext cx="25371224" cy="1456285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837B899-469D-4685-A808-7E213C7E04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21" y="8874224"/>
            <a:ext cx="5371638" cy="3732701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4D27F2A-62C0-4D8D-91EA-C36A7DB4B677}"/>
              </a:ext>
            </a:extLst>
          </p:cNvPr>
          <p:cNvSpPr/>
          <p:nvPr/>
        </p:nvSpPr>
        <p:spPr>
          <a:xfrm>
            <a:off x="19101593" y="-36536"/>
            <a:ext cx="353173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pl-PL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  <a:ea typeface="Times New Roman"/>
                <a:cs typeface="Times New Roman"/>
              </a:rPr>
              <a:t>Dana za</a:t>
            </a:r>
          </a:p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pl-PL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  <a:ea typeface="Times New Roman"/>
                <a:cs typeface="Times New Roman"/>
              </a:rPr>
              <a:t> 2021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E9D8D58-96BA-4FCC-AFCF-1613FDAB9429}"/>
              </a:ext>
            </a:extLst>
          </p:cNvPr>
          <p:cNvSpPr/>
          <p:nvPr/>
        </p:nvSpPr>
        <p:spPr>
          <a:xfrm>
            <a:off x="9884569" y="5777880"/>
            <a:ext cx="1538613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pl-PL" sz="9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18"/>
                <a:ea typeface="Times New Roman"/>
                <a:cs typeface="Times New Roman"/>
              </a:rPr>
              <a:t>RANKINGI</a:t>
            </a:r>
          </a:p>
        </p:txBody>
      </p:sp>
    </p:spTree>
    <p:extLst>
      <p:ext uri="{BB962C8B-B14F-4D97-AF65-F5344CB8AC3E}">
        <p14:creationId xmlns:p14="http://schemas.microsoft.com/office/powerpoint/2010/main" val="40686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31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4423A1B-E2C2-46D4-92A9-C5DD9C40F280}"/>
              </a:ext>
            </a:extLst>
          </p:cNvPr>
          <p:cNvSpPr txBox="1"/>
          <p:nvPr/>
        </p:nvSpPr>
        <p:spPr>
          <a:xfrm>
            <a:off x="10331579" y="12546632"/>
            <a:ext cx="17122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Rzeszów, 30 marzec 2022 r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7B50D54-048D-467F-85F9-6C909AEDBB60}"/>
              </a:ext>
            </a:extLst>
          </p:cNvPr>
          <p:cNvSpPr txBox="1"/>
          <p:nvPr/>
        </p:nvSpPr>
        <p:spPr>
          <a:xfrm>
            <a:off x="3835897" y="5633864"/>
            <a:ext cx="17122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b="1" dirty="0">
                <a:solidFill>
                  <a:srgbClr val="FF0000"/>
                </a:solidFill>
                <a:latin typeface="Montserrat" panose="00000500000000000000" pitchFamily="50" charset="-18"/>
              </a:rPr>
              <a:t>Film-hodowla </a:t>
            </a:r>
          </a:p>
        </p:txBody>
      </p:sp>
    </p:spTree>
    <p:extLst>
      <p:ext uri="{BB962C8B-B14F-4D97-AF65-F5344CB8AC3E}">
        <p14:creationId xmlns:p14="http://schemas.microsoft.com/office/powerpoint/2010/main" val="263532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EB1757C7-72A3-4A56-B0D0-B10013E11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57" y="-309014"/>
            <a:ext cx="19584373" cy="1402272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3A9C516-157E-433F-8961-B25C1BF8ED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3" y="3902117"/>
            <a:ext cx="4104456" cy="451605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F01A1C3-D868-49E1-8B23-71B8ACAD0971}"/>
              </a:ext>
            </a:extLst>
          </p:cNvPr>
          <p:cNvSpPr txBox="1"/>
          <p:nvPr/>
        </p:nvSpPr>
        <p:spPr>
          <a:xfrm>
            <a:off x="-5741168" y="8418168"/>
            <a:ext cx="17122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-18"/>
              </a:rPr>
              <a:t>Polska</a:t>
            </a:r>
          </a:p>
        </p:txBody>
      </p:sp>
    </p:spTree>
    <p:extLst>
      <p:ext uri="{BB962C8B-B14F-4D97-AF65-F5344CB8AC3E}">
        <p14:creationId xmlns:p14="http://schemas.microsoft.com/office/powerpoint/2010/main" val="200526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33A9C516-157E-433F-8961-B25C1BF8E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3" y="3902117"/>
            <a:ext cx="4104456" cy="451605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F01A1C3-D868-49E1-8B23-71B8ACAD0971}"/>
              </a:ext>
            </a:extLst>
          </p:cNvPr>
          <p:cNvSpPr txBox="1"/>
          <p:nvPr/>
        </p:nvSpPr>
        <p:spPr>
          <a:xfrm>
            <a:off x="-5741168" y="8386120"/>
            <a:ext cx="1712251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-18"/>
              </a:rPr>
              <a:t>Polska</a:t>
            </a:r>
          </a:p>
          <a:p>
            <a:pPr algn="ctr"/>
            <a:r>
              <a:rPr lang="pl-PL" sz="3600" b="1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-18"/>
              </a:rPr>
              <a:t>TŁUSZCZ I BIAŁKO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211095B-CE9B-F702-1E73-2A8FCA966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5" b="4680"/>
          <a:stretch/>
        </p:blipFill>
        <p:spPr>
          <a:xfrm>
            <a:off x="5276057" y="0"/>
            <a:ext cx="2018848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5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33A9C516-157E-433F-8961-B25C1BF8E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3" y="3902117"/>
            <a:ext cx="4104456" cy="451605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F01A1C3-D868-49E1-8B23-71B8ACAD0971}"/>
              </a:ext>
            </a:extLst>
          </p:cNvPr>
          <p:cNvSpPr txBox="1"/>
          <p:nvPr/>
        </p:nvSpPr>
        <p:spPr>
          <a:xfrm>
            <a:off x="-5741169" y="8802216"/>
            <a:ext cx="17122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254275"/>
                </a:solidFill>
                <a:latin typeface="Montserrat" panose="00000500000000000000" pitchFamily="50" charset="-18"/>
              </a:rPr>
              <a:t>Województwo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F1E2E3D-9398-4E6F-AA34-F30F48671D47}"/>
              </a:ext>
            </a:extLst>
          </p:cNvPr>
          <p:cNvSpPr txBox="1"/>
          <p:nvPr/>
        </p:nvSpPr>
        <p:spPr>
          <a:xfrm>
            <a:off x="-5741168" y="9417189"/>
            <a:ext cx="17122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podlaskie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9360B60-30BE-4FAF-BFBF-CA799E41C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7" y="-71013"/>
            <a:ext cx="24770752" cy="137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33A9C516-157E-433F-8961-B25C1BF8E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3" y="3902117"/>
            <a:ext cx="4104456" cy="451605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F01A1C3-D868-49E1-8B23-71B8ACAD0971}"/>
              </a:ext>
            </a:extLst>
          </p:cNvPr>
          <p:cNvSpPr txBox="1"/>
          <p:nvPr/>
        </p:nvSpPr>
        <p:spPr>
          <a:xfrm>
            <a:off x="-5722887" y="8802216"/>
            <a:ext cx="17122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254275"/>
                </a:solidFill>
                <a:latin typeface="Montserrat" panose="00000500000000000000" pitchFamily="50" charset="-18"/>
              </a:rPr>
              <a:t>Województwo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F1E2E3D-9398-4E6F-AA34-F30F48671D47}"/>
              </a:ext>
            </a:extLst>
          </p:cNvPr>
          <p:cNvSpPr txBox="1"/>
          <p:nvPr/>
        </p:nvSpPr>
        <p:spPr>
          <a:xfrm>
            <a:off x="-5741168" y="9417189"/>
            <a:ext cx="17122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-18"/>
              </a:rPr>
              <a:t>podlaskie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31640CE-55AF-4362-9F58-B896ED802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9" y="0"/>
            <a:ext cx="24697808" cy="1374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7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E5E2A7F-23EB-86F2-5025-EC3C46A2E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05" y="4553744"/>
            <a:ext cx="24070145" cy="522618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567A715-86DD-E729-3828-5F7BD59F3EEC}"/>
              </a:ext>
            </a:extLst>
          </p:cNvPr>
          <p:cNvSpPr txBox="1"/>
          <p:nvPr/>
        </p:nvSpPr>
        <p:spPr>
          <a:xfrm>
            <a:off x="1171601" y="3041576"/>
            <a:ext cx="1283349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4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18"/>
              </a:rPr>
              <a:t>„Krowa rekordzistka”</a:t>
            </a:r>
          </a:p>
          <a:p>
            <a:r>
              <a:rPr lang="pl-PL" sz="3200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18"/>
              </a:rPr>
              <a:t> BELA ze stada Macieja Pohla (woj. wielkopolskie)</a:t>
            </a:r>
          </a:p>
        </p:txBody>
      </p:sp>
    </p:spTree>
    <p:extLst>
      <p:ext uri="{BB962C8B-B14F-4D97-AF65-F5344CB8AC3E}">
        <p14:creationId xmlns:p14="http://schemas.microsoft.com/office/powerpoint/2010/main" val="13688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0342277-9328-4042-B63C-F8F3985732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1141163"/>
              </p:ext>
            </p:extLst>
          </p:nvPr>
        </p:nvGraphicFramePr>
        <p:xfrm>
          <a:off x="3042956" y="6769889"/>
          <a:ext cx="4525483" cy="33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161" y="8095453"/>
            <a:ext cx="1700544" cy="170054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471" y="6284592"/>
            <a:ext cx="1311558" cy="1506897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2997291" y="10199119"/>
            <a:ext cx="4445608" cy="928445"/>
            <a:chOff x="39937" y="1702902"/>
            <a:chExt cx="4445608" cy="928445"/>
          </a:xfrm>
          <a:solidFill>
            <a:srgbClr val="A7A9AC"/>
          </a:solidFill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800" kern="1200" dirty="0">
                  <a:solidFill>
                    <a:schemeClr val="bg1"/>
                  </a:solidFill>
                </a:rPr>
                <a:t>Boston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500" b="19630"/>
          <a:stretch/>
        </p:blipFill>
        <p:spPr>
          <a:xfrm>
            <a:off x="4662971" y="5319387"/>
            <a:ext cx="1477181" cy="1168887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4153570" y="11606001"/>
            <a:ext cx="16733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V laktacja</a:t>
            </a:r>
            <a:endParaRPr lang="pl-PL" sz="2400" dirty="0"/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35901D87-AA4C-4578-A1A6-9E29A81318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1692754"/>
              </p:ext>
            </p:extLst>
          </p:nvPr>
        </p:nvGraphicFramePr>
        <p:xfrm>
          <a:off x="9955724" y="6769889"/>
          <a:ext cx="4525483" cy="33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25" name="Grupa 24">
            <a:extLst>
              <a:ext uri="{FF2B5EF4-FFF2-40B4-BE49-F238E27FC236}">
                <a16:creationId xmlns:a16="http://schemas.microsoft.com/office/drawing/2014/main" id="{1FC4C78B-85BA-4C65-920D-FFC1F9F42446}"/>
              </a:ext>
            </a:extLst>
          </p:cNvPr>
          <p:cNvGrpSpPr/>
          <p:nvPr/>
        </p:nvGrpSpPr>
        <p:grpSpPr>
          <a:xfrm>
            <a:off x="9910059" y="10199119"/>
            <a:ext cx="4445608" cy="928445"/>
            <a:chOff x="39937" y="1702902"/>
            <a:chExt cx="4445608" cy="928445"/>
          </a:xfrm>
          <a:solidFill>
            <a:srgbClr val="A7A9AC"/>
          </a:solidFill>
        </p:grpSpPr>
        <p:sp>
          <p:nvSpPr>
            <p:cNvPr id="26" name="Prostokąt: zaokrąglone rogi 25">
              <a:extLst>
                <a:ext uri="{FF2B5EF4-FFF2-40B4-BE49-F238E27FC236}">
                  <a16:creationId xmlns:a16="http://schemas.microsoft.com/office/drawing/2014/main" id="{4702EBEC-6216-48F0-B811-E58ADF56F95E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rostokąt: zaokrąglone rogi 4">
              <a:extLst>
                <a:ext uri="{FF2B5EF4-FFF2-40B4-BE49-F238E27FC236}">
                  <a16:creationId xmlns:a16="http://schemas.microsoft.com/office/drawing/2014/main" id="{66FC09D9-CB84-44D7-A62B-DE7C79A8F14E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800" kern="1200" dirty="0" err="1">
                  <a:solidFill>
                    <a:schemeClr val="bg1"/>
                  </a:solidFill>
                </a:rPr>
                <a:t>Grizou</a:t>
              </a:r>
              <a:endParaRPr lang="pl-PL" sz="3800" kern="12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36D01CA6-A659-4B7B-A048-A5BE5A836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2398887"/>
              </p:ext>
            </p:extLst>
          </p:nvPr>
        </p:nvGraphicFramePr>
        <p:xfrm>
          <a:off x="17077329" y="6794876"/>
          <a:ext cx="4525483" cy="33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pSp>
        <p:nvGrpSpPr>
          <p:cNvPr id="31" name="Grupa 30">
            <a:extLst>
              <a:ext uri="{FF2B5EF4-FFF2-40B4-BE49-F238E27FC236}">
                <a16:creationId xmlns:a16="http://schemas.microsoft.com/office/drawing/2014/main" id="{8645F2BE-321F-46D1-A053-4B00F2130D4A}"/>
              </a:ext>
            </a:extLst>
          </p:cNvPr>
          <p:cNvGrpSpPr/>
          <p:nvPr/>
        </p:nvGrpSpPr>
        <p:grpSpPr>
          <a:xfrm>
            <a:off x="17031664" y="10224106"/>
            <a:ext cx="4445608" cy="928445"/>
            <a:chOff x="39937" y="1702902"/>
            <a:chExt cx="4445608" cy="928445"/>
          </a:xfrm>
          <a:solidFill>
            <a:srgbClr val="A7A9AC"/>
          </a:solidFill>
        </p:grpSpPr>
        <p:sp>
          <p:nvSpPr>
            <p:cNvPr id="32" name="Prostokąt: zaokrąglone rogi 31">
              <a:extLst>
                <a:ext uri="{FF2B5EF4-FFF2-40B4-BE49-F238E27FC236}">
                  <a16:creationId xmlns:a16="http://schemas.microsoft.com/office/drawing/2014/main" id="{D54702C6-709E-4326-844B-5300D7B25E75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Prostokąt: zaokrąglone rogi 4">
              <a:extLst>
                <a:ext uri="{FF2B5EF4-FFF2-40B4-BE49-F238E27FC236}">
                  <a16:creationId xmlns:a16="http://schemas.microsoft.com/office/drawing/2014/main" id="{1D5F8CE2-3AED-43D3-9AD4-85D4A601D396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800" dirty="0" err="1">
                  <a:solidFill>
                    <a:schemeClr val="bg1"/>
                  </a:solidFill>
                </a:rPr>
                <a:t>Kamik</a:t>
              </a:r>
              <a:endParaRPr lang="pl-PL" sz="38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2592749" y="3024553"/>
            <a:ext cx="5425897" cy="2057924"/>
          </a:xfrm>
          <a:prstGeom prst="roundRect">
            <a:avLst/>
          </a:prstGeom>
          <a:solidFill>
            <a:srgbClr val="00206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-4026417" y="3668794"/>
            <a:ext cx="18690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Montserrat" panose="00000500000000000000" pitchFamily="50" charset="-18"/>
              </a:rPr>
              <a:t>Piotr Kowalczuk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409154" y="2485944"/>
            <a:ext cx="6248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 miejsce</a:t>
            </a:r>
          </a:p>
        </p:txBody>
      </p:sp>
      <p:sp>
        <p:nvSpPr>
          <p:cNvPr id="39" name="Prostokąt: zaokrąglone rogi 38">
            <a:extLst>
              <a:ext uri="{FF2B5EF4-FFF2-40B4-BE49-F238E27FC236}">
                <a16:creationId xmlns:a16="http://schemas.microsoft.com/office/drawing/2014/main" id="{36E08D4B-87F8-4C15-9D24-9D5E6931FFF6}"/>
              </a:ext>
            </a:extLst>
          </p:cNvPr>
          <p:cNvSpPr/>
          <p:nvPr/>
        </p:nvSpPr>
        <p:spPr>
          <a:xfrm>
            <a:off x="9505517" y="3028179"/>
            <a:ext cx="5425897" cy="2057924"/>
          </a:xfrm>
          <a:prstGeom prst="roundRect">
            <a:avLst/>
          </a:prstGeom>
          <a:solidFill>
            <a:srgbClr val="00206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E35079F9-302D-41C0-B96F-A3DDF7CF5CE7}"/>
              </a:ext>
            </a:extLst>
          </p:cNvPr>
          <p:cNvSpPr txBox="1"/>
          <p:nvPr/>
        </p:nvSpPr>
        <p:spPr>
          <a:xfrm>
            <a:off x="8228232" y="3735229"/>
            <a:ext cx="79211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Montserrat" panose="00000500000000000000" pitchFamily="50" charset="-18"/>
              </a:rPr>
              <a:t>Piotr Kowalczuk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9B12B831-6F2E-4600-96E8-5AAB16C4BB7D}"/>
              </a:ext>
            </a:extLst>
          </p:cNvPr>
          <p:cNvSpPr txBox="1"/>
          <p:nvPr/>
        </p:nvSpPr>
        <p:spPr>
          <a:xfrm>
            <a:off x="7321922" y="2489570"/>
            <a:ext cx="6248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II miejsce</a:t>
            </a:r>
          </a:p>
        </p:txBody>
      </p:sp>
      <p:sp>
        <p:nvSpPr>
          <p:cNvPr id="42" name="Prostokąt: zaokrąglone rogi 41">
            <a:extLst>
              <a:ext uri="{FF2B5EF4-FFF2-40B4-BE49-F238E27FC236}">
                <a16:creationId xmlns:a16="http://schemas.microsoft.com/office/drawing/2014/main" id="{4015841B-81AD-46B4-BFB0-4A13EA341C5E}"/>
              </a:ext>
            </a:extLst>
          </p:cNvPr>
          <p:cNvSpPr/>
          <p:nvPr/>
        </p:nvSpPr>
        <p:spPr>
          <a:xfrm>
            <a:off x="16418285" y="3035083"/>
            <a:ext cx="5806578" cy="2057924"/>
          </a:xfrm>
          <a:prstGeom prst="roundRect">
            <a:avLst/>
          </a:prstGeom>
          <a:solidFill>
            <a:srgbClr val="00206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21632D5D-6A61-4022-9F24-9EFAC97951FA}"/>
              </a:ext>
            </a:extLst>
          </p:cNvPr>
          <p:cNvSpPr txBox="1"/>
          <p:nvPr/>
        </p:nvSpPr>
        <p:spPr>
          <a:xfrm>
            <a:off x="14351780" y="2491898"/>
            <a:ext cx="6248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III miejsce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6F353796-4019-4A6F-9C0D-6705FD4DAC6A}"/>
              </a:ext>
            </a:extLst>
          </p:cNvPr>
          <p:cNvSpPr txBox="1"/>
          <p:nvPr/>
        </p:nvSpPr>
        <p:spPr>
          <a:xfrm>
            <a:off x="10973310" y="11721417"/>
            <a:ext cx="16733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II laktacja</a:t>
            </a:r>
            <a:endParaRPr lang="pl-PL" sz="2400" dirty="0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EBFC86DA-3EB5-4FB8-A80B-E27AC3C42D73}"/>
              </a:ext>
            </a:extLst>
          </p:cNvPr>
          <p:cNvSpPr txBox="1"/>
          <p:nvPr/>
        </p:nvSpPr>
        <p:spPr>
          <a:xfrm>
            <a:off x="18237497" y="11721417"/>
            <a:ext cx="16733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IV laktacja</a:t>
            </a:r>
            <a:endParaRPr lang="pl-PL" sz="2400" dirty="0"/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4AB1DC16-9044-4E46-9635-3FAD8E3DB812}"/>
              </a:ext>
            </a:extLst>
          </p:cNvPr>
          <p:cNvSpPr txBox="1"/>
          <p:nvPr/>
        </p:nvSpPr>
        <p:spPr>
          <a:xfrm>
            <a:off x="-5237111" y="1277229"/>
            <a:ext cx="17122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-18"/>
              </a:rPr>
              <a:t>woj. podlaskie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0FB76D53-E198-47CC-9663-B74C451E8CA1}"/>
              </a:ext>
            </a:extLst>
          </p:cNvPr>
          <p:cNvSpPr txBox="1"/>
          <p:nvPr/>
        </p:nvSpPr>
        <p:spPr>
          <a:xfrm>
            <a:off x="1057" y="461408"/>
            <a:ext cx="17122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latin typeface="Montserrat" panose="00000500000000000000" pitchFamily="50" charset="-18"/>
              </a:rPr>
              <a:t>Ranking krów o najwyższej wydajności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DF10674-F5B1-4AB0-BCBD-036182206E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8958" y="9942967"/>
            <a:ext cx="1743791" cy="1790086"/>
          </a:xfrm>
          <a:prstGeom prst="rect">
            <a:avLst/>
          </a:prstGeom>
        </p:spPr>
      </p:pic>
      <p:sp>
        <p:nvSpPr>
          <p:cNvPr id="48" name="pole tekstowe 47">
            <a:extLst>
              <a:ext uri="{FF2B5EF4-FFF2-40B4-BE49-F238E27FC236}">
                <a16:creationId xmlns:a16="http://schemas.microsoft.com/office/drawing/2014/main" id="{1AEF4758-7283-45D2-8D05-16BBA7E741AC}"/>
              </a:ext>
            </a:extLst>
          </p:cNvPr>
          <p:cNvSpPr txBox="1"/>
          <p:nvPr/>
        </p:nvSpPr>
        <p:spPr>
          <a:xfrm>
            <a:off x="15287730" y="3763792"/>
            <a:ext cx="79211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Montserrat" panose="00000500000000000000" pitchFamily="50" charset="-18"/>
              </a:rPr>
              <a:t>Walenty </a:t>
            </a:r>
            <a:r>
              <a:rPr lang="pl-PL" sz="4400" b="1" dirty="0" err="1">
                <a:solidFill>
                  <a:schemeClr val="bg1"/>
                </a:solidFill>
                <a:latin typeface="Montserrat" panose="00000500000000000000" pitchFamily="50" charset="-18"/>
              </a:rPr>
              <a:t>Wałejko</a:t>
            </a:r>
            <a:endParaRPr lang="pl-PL" sz="44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</p:txBody>
      </p:sp>
      <p:pic>
        <p:nvPicPr>
          <p:cNvPr id="49" name="Obraz 48">
            <a:extLst>
              <a:ext uri="{FF2B5EF4-FFF2-40B4-BE49-F238E27FC236}">
                <a16:creationId xmlns:a16="http://schemas.microsoft.com/office/drawing/2014/main" id="{A452E72E-EC71-4B90-BE0A-5D6D64ABBD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500" b="19630"/>
          <a:stretch/>
        </p:blipFill>
        <p:spPr>
          <a:xfrm>
            <a:off x="11562685" y="5376976"/>
            <a:ext cx="1418227" cy="1122237"/>
          </a:xfrm>
          <a:prstGeom prst="rect">
            <a:avLst/>
          </a:prstGeom>
        </p:spPr>
      </p:pic>
      <p:pic>
        <p:nvPicPr>
          <p:cNvPr id="50" name="Obraz 49">
            <a:extLst>
              <a:ext uri="{FF2B5EF4-FFF2-40B4-BE49-F238E27FC236}">
                <a16:creationId xmlns:a16="http://schemas.microsoft.com/office/drawing/2014/main" id="{F01EDA0F-B1B4-4626-A7C1-6DA1AE36D6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500" b="19630"/>
          <a:stretch/>
        </p:blipFill>
        <p:spPr>
          <a:xfrm>
            <a:off x="18684290" y="5382823"/>
            <a:ext cx="1418227" cy="112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5D5201EC-5DD3-4CD0-A634-06949D5E7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76" y="-198784"/>
            <a:ext cx="24574201" cy="1478680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FBB3DFF-EB57-47D1-B742-D24B891D54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704" y="11394740"/>
            <a:ext cx="1085393" cy="77462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32BC44C-9F2A-482D-A0DF-6C953A0AD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607" y="8973260"/>
            <a:ext cx="6910571" cy="449990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3014C8A-7A08-4E42-9ABA-049AC2F25FC0}"/>
              </a:ext>
            </a:extLst>
          </p:cNvPr>
          <p:cNvSpPr txBox="1"/>
          <p:nvPr/>
        </p:nvSpPr>
        <p:spPr>
          <a:xfrm>
            <a:off x="6209964" y="8008434"/>
            <a:ext cx="1261334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7500" b="1" dirty="0">
                <a:solidFill>
                  <a:schemeClr val="bg1"/>
                </a:solidFill>
                <a:latin typeface="Montserrat" panose="00000500000000000000" pitchFamily="50" charset="-18"/>
              </a:rPr>
              <a:t>Laureaci</a:t>
            </a:r>
            <a:r>
              <a:rPr lang="pl-PL" sz="12000" b="1" dirty="0">
                <a:solidFill>
                  <a:schemeClr val="bg1"/>
                </a:solidFill>
                <a:latin typeface="Montserrat" panose="00000500000000000000" pitchFamily="50" charset="-18"/>
              </a:rPr>
              <a:t> </a:t>
            </a:r>
          </a:p>
          <a:p>
            <a:pPr algn="ctr"/>
            <a:r>
              <a:rPr lang="pl-PL" sz="5500" b="1" dirty="0">
                <a:solidFill>
                  <a:srgbClr val="B19873"/>
                </a:solidFill>
                <a:latin typeface="Montserrat" panose="00000500000000000000" pitchFamily="50" charset="-18"/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3A74E51-16FD-4891-A717-8990992525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585" y="3493498"/>
            <a:ext cx="4667633" cy="513570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FAC04B8-8867-4884-AD4E-CBA068FD69D8}"/>
              </a:ext>
            </a:extLst>
          </p:cNvPr>
          <p:cNvSpPr txBox="1"/>
          <p:nvPr/>
        </p:nvSpPr>
        <p:spPr>
          <a:xfrm>
            <a:off x="3627565" y="2075803"/>
            <a:ext cx="17122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solidFill>
                  <a:schemeClr val="bg1"/>
                </a:solidFill>
                <a:latin typeface="Montserrat" panose="00000500000000000000" pitchFamily="50" charset="-18"/>
              </a:rPr>
              <a:t>Podlaskie</a:t>
            </a:r>
          </a:p>
        </p:txBody>
      </p:sp>
    </p:spTree>
    <p:extLst>
      <p:ext uri="{BB962C8B-B14F-4D97-AF65-F5344CB8AC3E}">
        <p14:creationId xmlns:p14="http://schemas.microsoft.com/office/powerpoint/2010/main" val="318832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39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377282F-B720-411B-858C-EE9B00EE3301}"/>
              </a:ext>
            </a:extLst>
          </p:cNvPr>
          <p:cNvSpPr txBox="1"/>
          <p:nvPr/>
        </p:nvSpPr>
        <p:spPr>
          <a:xfrm>
            <a:off x="3403849" y="6425952"/>
            <a:ext cx="17122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FF0000"/>
                </a:solidFill>
                <a:latin typeface="Montserrat" panose="00000500000000000000" pitchFamily="50" charset="-18"/>
              </a:rPr>
              <a:t>INTRO </a:t>
            </a:r>
            <a:r>
              <a:rPr lang="pl-PL" sz="9600" b="1" dirty="0" err="1">
                <a:solidFill>
                  <a:srgbClr val="FF0000"/>
                </a:solidFill>
                <a:latin typeface="Montserrat" panose="00000500000000000000" pitchFamily="50" charset="-18"/>
              </a:rPr>
              <a:t>wkleic</a:t>
            </a:r>
            <a:endParaRPr lang="pl-PL" sz="9600" b="1" dirty="0">
              <a:solidFill>
                <a:srgbClr val="FF0000"/>
              </a:solidFill>
              <a:latin typeface="Montserrat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7978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E2CCCE4B-6E32-4DB5-88C9-1DA2350CCC9C}"/>
              </a:ext>
            </a:extLst>
          </p:cNvPr>
          <p:cNvSpPr txBox="1"/>
          <p:nvPr/>
        </p:nvSpPr>
        <p:spPr>
          <a:xfrm>
            <a:off x="7760333" y="3617640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254275"/>
                </a:solidFill>
                <a:latin typeface="Montserrat" panose="00000500000000000000" pitchFamily="50" charset="-18"/>
              </a:rPr>
              <a:t>Organizator: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1966A03-35CB-4EEC-BB47-8C91C83F0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501" y="5993904"/>
            <a:ext cx="4536504" cy="32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768BA3A-BC20-4C67-85D8-0E6BA6A73231}"/>
              </a:ext>
            </a:extLst>
          </p:cNvPr>
          <p:cNvSpPr/>
          <p:nvPr/>
        </p:nvSpPr>
        <p:spPr>
          <a:xfrm>
            <a:off x="8948465" y="10818440"/>
            <a:ext cx="6480720" cy="987894"/>
          </a:xfrm>
          <a:prstGeom prst="rect">
            <a:avLst/>
          </a:prstGeom>
          <a:gradFill flip="none" rotWithShape="1">
            <a:gsLst>
              <a:gs pos="0">
                <a:srgbClr val="9F8054">
                  <a:tint val="66000"/>
                  <a:satMod val="160000"/>
                </a:srgbClr>
              </a:gs>
              <a:gs pos="50000">
                <a:srgbClr val="9F8054">
                  <a:tint val="44500"/>
                  <a:satMod val="160000"/>
                </a:srgbClr>
              </a:gs>
              <a:gs pos="100000">
                <a:srgbClr val="9F805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40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799" y="2609528"/>
            <a:ext cx="4291029" cy="47213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4C32164-3A15-429A-91ED-800EFF6D0876}"/>
              </a:ext>
            </a:extLst>
          </p:cNvPr>
          <p:cNvSpPr txBox="1"/>
          <p:nvPr/>
        </p:nvSpPr>
        <p:spPr>
          <a:xfrm>
            <a:off x="326979" y="6873604"/>
            <a:ext cx="240506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  <a:r>
              <a:rPr lang="pl-PL" sz="6600" b="1" dirty="0">
                <a:solidFill>
                  <a:srgbClr val="254275"/>
                </a:solidFill>
                <a:latin typeface="Montserrat" panose="00000500000000000000" pitchFamily="50" charset="-18"/>
              </a:rPr>
              <a:t>Stada o najwyższej wydajności</a:t>
            </a:r>
          </a:p>
          <a:p>
            <a:pPr algn="ctr"/>
            <a:r>
              <a:rPr lang="pl-PL" sz="1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MLEKA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89A31E1-7812-49B9-9EC1-4BFDE426AC3C}"/>
              </a:ext>
            </a:extLst>
          </p:cNvPr>
          <p:cNvSpPr txBox="1"/>
          <p:nvPr/>
        </p:nvSpPr>
        <p:spPr>
          <a:xfrm>
            <a:off x="4245524" y="10837367"/>
            <a:ext cx="1588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002060"/>
                </a:solidFill>
                <a:latin typeface="Montserrat" panose="00000500000000000000" pitchFamily="50" charset="-18"/>
              </a:rPr>
              <a:t>stada do 20 szt.</a:t>
            </a:r>
          </a:p>
        </p:txBody>
      </p:sp>
    </p:spTree>
    <p:extLst>
      <p:ext uri="{BB962C8B-B14F-4D97-AF65-F5344CB8AC3E}">
        <p14:creationId xmlns:p14="http://schemas.microsoft.com/office/powerpoint/2010/main" val="13972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892681" y="12776055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3E1E551-AEAE-432C-8977-5780A525D6E7}"/>
              </a:ext>
            </a:extLst>
          </p:cNvPr>
          <p:cNvSpPr txBox="1"/>
          <p:nvPr/>
        </p:nvSpPr>
        <p:spPr>
          <a:xfrm>
            <a:off x="-9197551" y="834699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do 20 szt.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Targonie Wity, pow. białostocki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12,8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1073019" y="12754694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556048" y="2773850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442372" y="3079418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Zajkowski Zenon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1675657" y="5073968"/>
            <a:ext cx="624882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V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11323" y="10441875"/>
            <a:ext cx="6326462" cy="1947208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762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10 457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419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4,01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343</a:t>
            </a: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7" y="10805541"/>
            <a:ext cx="1152128" cy="894623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3,28</a:t>
            </a:r>
          </a:p>
        </p:txBody>
      </p:sp>
    </p:spTree>
    <p:extLst>
      <p:ext uri="{BB962C8B-B14F-4D97-AF65-F5344CB8AC3E}">
        <p14:creationId xmlns:p14="http://schemas.microsoft.com/office/powerpoint/2010/main" val="28132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892681" y="12776055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3E1E551-AEAE-432C-8977-5780A525D6E7}"/>
              </a:ext>
            </a:extLst>
          </p:cNvPr>
          <p:cNvSpPr txBox="1"/>
          <p:nvPr/>
        </p:nvSpPr>
        <p:spPr>
          <a:xfrm>
            <a:off x="-9197551" y="834699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do 20 szt.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Krzecze, pow. moniecki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15,1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1073019" y="12754694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76058" y="2773850"/>
            <a:ext cx="14185576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00153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Justyna Niewiarowska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1675657" y="5073968"/>
            <a:ext cx="624882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IV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11323" y="10441875"/>
            <a:ext cx="6326462" cy="1947208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831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10 554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473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4,48</a:t>
            </a: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358</a:t>
            </a: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7" y="10805541"/>
            <a:ext cx="1152128" cy="894623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3,39</a:t>
            </a:r>
            <a:endParaRPr lang="pl-PL" sz="36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7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892681" y="12776055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3E1E551-AEAE-432C-8977-5780A525D6E7}"/>
              </a:ext>
            </a:extLst>
          </p:cNvPr>
          <p:cNvSpPr txBox="1"/>
          <p:nvPr/>
        </p:nvSpPr>
        <p:spPr>
          <a:xfrm>
            <a:off x="-9197551" y="834699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do 20 szt.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Krzeczkowo Nowe Bieńki, pow. wysokomazowiecki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16,6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1073019" y="12754694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556048" y="2773850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00153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Tomasz </a:t>
            </a:r>
            <a:r>
              <a:rPr lang="pl-PL" sz="8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Walczuk</a:t>
            </a:r>
            <a:endParaRPr lang="pl-PL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-18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1675657" y="5073968"/>
            <a:ext cx="624882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III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11323" y="10441875"/>
            <a:ext cx="6326462" cy="1947208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817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10 874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431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3,96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386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7" y="10805541"/>
            <a:ext cx="1152128" cy="894623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3,55</a:t>
            </a:r>
          </a:p>
        </p:txBody>
      </p:sp>
    </p:spTree>
    <p:extLst>
      <p:ext uri="{BB962C8B-B14F-4D97-AF65-F5344CB8AC3E}">
        <p14:creationId xmlns:p14="http://schemas.microsoft.com/office/powerpoint/2010/main" val="426839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892681" y="12776055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3E1E551-AEAE-432C-8977-5780A525D6E7}"/>
              </a:ext>
            </a:extLst>
          </p:cNvPr>
          <p:cNvSpPr txBox="1"/>
          <p:nvPr/>
        </p:nvSpPr>
        <p:spPr>
          <a:xfrm>
            <a:off x="-9197551" y="834699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do 20 szt.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Krajewo Białe, pow. zambrowski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19,2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1073019" y="12754694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556048" y="2773850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00153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Jacek Szeligowski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1675657" y="5073968"/>
            <a:ext cx="624882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II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11323" y="10441875"/>
            <a:ext cx="6326462" cy="1947208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833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10 890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462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4,24</a:t>
            </a: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371</a:t>
            </a: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7" y="10805541"/>
            <a:ext cx="1152128" cy="894623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3,41</a:t>
            </a:r>
            <a:endParaRPr lang="pl-PL" sz="36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892681" y="12776055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3E1E551-AEAE-432C-8977-5780A525D6E7}"/>
              </a:ext>
            </a:extLst>
          </p:cNvPr>
          <p:cNvSpPr txBox="1"/>
          <p:nvPr/>
        </p:nvSpPr>
        <p:spPr>
          <a:xfrm>
            <a:off x="-9197551" y="834699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do 20 szt.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Stary Skarżyn, pow. zambrowski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19,7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1073019" y="12754694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4195937" y="2773850"/>
            <a:ext cx="16777864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00153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Aneta i Paweł Żochowscy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1675657" y="5073968"/>
            <a:ext cx="624882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11323" y="10441875"/>
            <a:ext cx="6326462" cy="1947208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890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11 957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471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3,94</a:t>
            </a: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419</a:t>
            </a: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7" y="10805541"/>
            <a:ext cx="1152128" cy="894623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3,50</a:t>
            </a:r>
            <a:endParaRPr lang="pl-PL" sz="36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0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E73F234-5EF5-5FB7-9F01-840A4CE29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299"/>
            <a:ext cx="24718217" cy="1386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768BA3A-BC20-4C67-85D8-0E6BA6A73231}"/>
              </a:ext>
            </a:extLst>
          </p:cNvPr>
          <p:cNvSpPr/>
          <p:nvPr/>
        </p:nvSpPr>
        <p:spPr>
          <a:xfrm>
            <a:off x="8012361" y="10818440"/>
            <a:ext cx="8496944" cy="987894"/>
          </a:xfrm>
          <a:prstGeom prst="rect">
            <a:avLst/>
          </a:prstGeom>
          <a:gradFill flip="none" rotWithShape="1">
            <a:gsLst>
              <a:gs pos="0">
                <a:srgbClr val="9F8054">
                  <a:tint val="66000"/>
                  <a:satMod val="160000"/>
                </a:srgbClr>
              </a:gs>
              <a:gs pos="50000">
                <a:srgbClr val="9F8054">
                  <a:tint val="44500"/>
                  <a:satMod val="160000"/>
                </a:srgbClr>
              </a:gs>
              <a:gs pos="100000">
                <a:srgbClr val="9F805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47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25" y="2609528"/>
            <a:ext cx="4291029" cy="47213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4C32164-3A15-429A-91ED-800EFF6D0876}"/>
              </a:ext>
            </a:extLst>
          </p:cNvPr>
          <p:cNvSpPr txBox="1"/>
          <p:nvPr/>
        </p:nvSpPr>
        <p:spPr>
          <a:xfrm>
            <a:off x="326979" y="6873604"/>
            <a:ext cx="240506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  <a:r>
              <a:rPr lang="pl-PL" sz="6600" b="1" dirty="0">
                <a:solidFill>
                  <a:srgbClr val="254275"/>
                </a:solidFill>
                <a:latin typeface="Montserrat" panose="00000500000000000000" pitchFamily="50" charset="-18"/>
              </a:rPr>
              <a:t>Stada o najwyższej wydajności</a:t>
            </a:r>
          </a:p>
          <a:p>
            <a:pPr algn="ctr"/>
            <a:r>
              <a:rPr lang="pl-PL" sz="1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MLEKA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89A31E1-7812-49B9-9EC1-4BFDE426AC3C}"/>
              </a:ext>
            </a:extLst>
          </p:cNvPr>
          <p:cNvSpPr txBox="1"/>
          <p:nvPr/>
        </p:nvSpPr>
        <p:spPr>
          <a:xfrm>
            <a:off x="4317532" y="10883004"/>
            <a:ext cx="1588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002060"/>
                </a:solidFill>
                <a:latin typeface="Montserrat" panose="00000500000000000000" pitchFamily="50" charset="-18"/>
              </a:rPr>
              <a:t>stada od 20 do 50 szt. </a:t>
            </a:r>
          </a:p>
        </p:txBody>
      </p:sp>
    </p:spTree>
    <p:extLst>
      <p:ext uri="{BB962C8B-B14F-4D97-AF65-F5344CB8AC3E}">
        <p14:creationId xmlns:p14="http://schemas.microsoft.com/office/powerpoint/2010/main" val="31989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Kossaki Borowe, pow. zambrowski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43,5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556048" y="2773850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097191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Marian Kossakowski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V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886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14 445	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453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3,64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433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3,48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8E6C627-BEDA-D1D0-9B67-295ADC1C5957}"/>
              </a:ext>
            </a:extLst>
          </p:cNvPr>
          <p:cNvSpPr txBox="1"/>
          <p:nvPr/>
        </p:nvSpPr>
        <p:spPr>
          <a:xfrm>
            <a:off x="-8477471" y="1045036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20 do 50 szt. </a:t>
            </a:r>
          </a:p>
        </p:txBody>
      </p:sp>
    </p:spTree>
    <p:extLst>
      <p:ext uri="{BB962C8B-B14F-4D97-AF65-F5344CB8AC3E}">
        <p14:creationId xmlns:p14="http://schemas.microsoft.com/office/powerpoint/2010/main" val="67145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Pasieczniki Duże, pow. hajnowski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30,8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556048" y="2773850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442372" y="3079418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Janusz Kraśko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IV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922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12 525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3,99</a:t>
            </a: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422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3,37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60932DF-0DA0-7B0D-54A8-603EE341CE73}"/>
              </a:ext>
            </a:extLst>
          </p:cNvPr>
          <p:cNvSpPr txBox="1"/>
          <p:nvPr/>
        </p:nvSpPr>
        <p:spPr>
          <a:xfrm>
            <a:off x="-8582964" y="1099999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20 do 50 szt. </a:t>
            </a:r>
          </a:p>
        </p:txBody>
      </p:sp>
    </p:spTree>
    <p:extLst>
      <p:ext uri="{BB962C8B-B14F-4D97-AF65-F5344CB8AC3E}">
        <p14:creationId xmlns:p14="http://schemas.microsoft.com/office/powerpoint/2010/main" val="279912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E898D377-7200-446C-9530-917124D75A19}"/>
              </a:ext>
            </a:extLst>
          </p:cNvPr>
          <p:cNvSpPr txBox="1"/>
          <p:nvPr/>
        </p:nvSpPr>
        <p:spPr>
          <a:xfrm>
            <a:off x="11247569" y="4121696"/>
            <a:ext cx="2448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254275"/>
                </a:solidFill>
                <a:latin typeface="Montserrat" panose="00000500000000000000" pitchFamily="50" charset="-18"/>
              </a:rPr>
              <a:t>Patronat </a:t>
            </a:r>
          </a:p>
          <a:p>
            <a:pPr algn="ctr"/>
            <a:r>
              <a:rPr lang="pl-PL" sz="3200" b="1" dirty="0">
                <a:solidFill>
                  <a:srgbClr val="254275"/>
                </a:solidFill>
                <a:latin typeface="Montserrat" panose="00000500000000000000" pitchFamily="50" charset="-18"/>
              </a:rPr>
              <a:t>honorowy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6D2A919-20F3-4791-A0B1-0C2B7A504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5841" y="6425952"/>
            <a:ext cx="7704856" cy="486197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18210FD-3A60-4DAD-BA36-D21D0D7D1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961" y="5497133"/>
            <a:ext cx="7446243" cy="51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3E1E551-AEAE-432C-8977-5780A525D6E7}"/>
              </a:ext>
            </a:extLst>
          </p:cNvPr>
          <p:cNvSpPr txBox="1"/>
          <p:nvPr/>
        </p:nvSpPr>
        <p:spPr>
          <a:xfrm>
            <a:off x="-8909519" y="834699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20 do 50 szt.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Pomiany, pow. augustowski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46,8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3691881" y="2773850"/>
            <a:ext cx="18218024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442372" y="3079418"/>
            <a:ext cx="186903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7200" b="1" dirty="0">
                <a:solidFill>
                  <a:schemeClr val="bg1"/>
                </a:solidFill>
                <a:latin typeface="Montserrat" panose="00000500000000000000" pitchFamily="50" charset="-18"/>
              </a:rPr>
              <a:t>Magdalena i Krzysztof Włodkowscy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III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936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15 559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515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4,10</a:t>
            </a: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421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3,35</a:t>
            </a:r>
            <a:endParaRPr lang="pl-PL" sz="36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5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Wdziękoń Drugi, pow. zambrowski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35,3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556048" y="2773850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442372" y="3079418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Jacek Kulesza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927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12 761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488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3,82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439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3,44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5A99E5A-2688-0866-0732-C735BDB88C74}"/>
              </a:ext>
            </a:extLst>
          </p:cNvPr>
          <p:cNvSpPr txBox="1"/>
          <p:nvPr/>
        </p:nvSpPr>
        <p:spPr>
          <a:xfrm>
            <a:off x="-8405463" y="1070548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20 do 50 szt. </a:t>
            </a:r>
          </a:p>
        </p:txBody>
      </p:sp>
    </p:spTree>
    <p:extLst>
      <p:ext uri="{BB962C8B-B14F-4D97-AF65-F5344CB8AC3E}">
        <p14:creationId xmlns:p14="http://schemas.microsoft.com/office/powerpoint/2010/main" val="167689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Nowe Garbowo, pow. wysokomazowiecki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34,6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556048" y="2773850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442372" y="3079418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Bogdan </a:t>
            </a:r>
            <a:r>
              <a:rPr lang="pl-PL" sz="8800" b="1" dirty="0" err="1">
                <a:solidFill>
                  <a:schemeClr val="bg1"/>
                </a:solidFill>
                <a:latin typeface="Montserrat" panose="00000500000000000000" pitchFamily="50" charset="-18"/>
              </a:rPr>
              <a:t>Wnorowski</a:t>
            </a:r>
            <a:endParaRPr lang="pl-PL" sz="88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691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13 039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511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3,92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450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3,45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20 do 50 szt. </a:t>
            </a:r>
          </a:p>
        </p:txBody>
      </p:sp>
    </p:spTree>
    <p:extLst>
      <p:ext uri="{BB962C8B-B14F-4D97-AF65-F5344CB8AC3E}">
        <p14:creationId xmlns:p14="http://schemas.microsoft.com/office/powerpoint/2010/main" val="15056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66DD8C2-6C7D-21F2-AA54-F330AC64E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665" y="0"/>
            <a:ext cx="24594979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8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768BA3A-BC20-4C67-85D8-0E6BA6A73231}"/>
              </a:ext>
            </a:extLst>
          </p:cNvPr>
          <p:cNvSpPr/>
          <p:nvPr/>
        </p:nvSpPr>
        <p:spPr>
          <a:xfrm>
            <a:off x="8012361" y="10818440"/>
            <a:ext cx="8496944" cy="987894"/>
          </a:xfrm>
          <a:prstGeom prst="rect">
            <a:avLst/>
          </a:prstGeom>
          <a:gradFill flip="none" rotWithShape="1">
            <a:gsLst>
              <a:gs pos="0">
                <a:srgbClr val="9F8054">
                  <a:tint val="66000"/>
                  <a:satMod val="160000"/>
                </a:srgbClr>
              </a:gs>
              <a:gs pos="50000">
                <a:srgbClr val="9F8054">
                  <a:tint val="44500"/>
                  <a:satMod val="160000"/>
                </a:srgbClr>
              </a:gs>
              <a:gs pos="100000">
                <a:srgbClr val="9F805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54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25" y="2609528"/>
            <a:ext cx="4291029" cy="47213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4C32164-3A15-429A-91ED-800EFF6D0876}"/>
              </a:ext>
            </a:extLst>
          </p:cNvPr>
          <p:cNvSpPr txBox="1"/>
          <p:nvPr/>
        </p:nvSpPr>
        <p:spPr>
          <a:xfrm>
            <a:off x="326979" y="6873604"/>
            <a:ext cx="240506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  <a:r>
              <a:rPr lang="pl-PL" sz="6600" b="1" dirty="0">
                <a:solidFill>
                  <a:srgbClr val="254275"/>
                </a:solidFill>
                <a:latin typeface="Montserrat" panose="00000500000000000000" pitchFamily="50" charset="-18"/>
              </a:rPr>
              <a:t>Stada o najwyższej wydajności</a:t>
            </a:r>
          </a:p>
          <a:p>
            <a:pPr algn="ctr"/>
            <a:r>
              <a:rPr lang="pl-PL" sz="1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MLEKA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89A31E1-7812-49B9-9EC1-4BFDE426AC3C}"/>
              </a:ext>
            </a:extLst>
          </p:cNvPr>
          <p:cNvSpPr txBox="1"/>
          <p:nvPr/>
        </p:nvSpPr>
        <p:spPr>
          <a:xfrm>
            <a:off x="4317532" y="10850722"/>
            <a:ext cx="1588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002060"/>
                </a:solidFill>
                <a:latin typeface="Montserrat" panose="00000500000000000000" pitchFamily="50" charset="-18"/>
              </a:rPr>
              <a:t>stada od 50 do 100 szt. </a:t>
            </a:r>
          </a:p>
        </p:txBody>
      </p:sp>
    </p:spTree>
    <p:extLst>
      <p:ext uri="{BB962C8B-B14F-4D97-AF65-F5344CB8AC3E}">
        <p14:creationId xmlns:p14="http://schemas.microsoft.com/office/powerpoint/2010/main" val="4242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Chojane Pawłowięta, pow. wysokomazowiecki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68,6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556048" y="2773850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442372" y="3079418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Karol Choiński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V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817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12 105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407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3,36</a:t>
            </a: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410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3,39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50 do 100 szt. </a:t>
            </a:r>
          </a:p>
        </p:txBody>
      </p:sp>
    </p:spTree>
    <p:extLst>
      <p:ext uri="{BB962C8B-B14F-4D97-AF65-F5344CB8AC3E}">
        <p14:creationId xmlns:p14="http://schemas.microsoft.com/office/powerpoint/2010/main" val="286154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Długi Ług, pow. sokólski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78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556048" y="2773850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442372" y="3079418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Piotr </a:t>
            </a:r>
            <a:r>
              <a:rPr lang="pl-PL" sz="8800" b="1" dirty="0" err="1">
                <a:solidFill>
                  <a:schemeClr val="bg1"/>
                </a:solidFill>
                <a:latin typeface="Montserrat" panose="00000500000000000000" pitchFamily="50" charset="-18"/>
              </a:rPr>
              <a:t>Skrzypko</a:t>
            </a:r>
            <a:endParaRPr lang="pl-PL" sz="88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IV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870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12 385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466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3,76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404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3,26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50 do 100 szt. </a:t>
            </a:r>
          </a:p>
        </p:txBody>
      </p:sp>
    </p:spTree>
    <p:extLst>
      <p:ext uri="{BB962C8B-B14F-4D97-AF65-F5344CB8AC3E}">
        <p14:creationId xmlns:p14="http://schemas.microsoft.com/office/powerpoint/2010/main" val="172786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Chojane Pawłowięta, pow. wysokomazowiecki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53,3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556048" y="2773850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Zdzisław Sokołowski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III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913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12 399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479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3,86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434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3,50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50 do 100 szt. </a:t>
            </a:r>
          </a:p>
        </p:txBody>
      </p:sp>
    </p:spTree>
    <p:extLst>
      <p:ext uri="{BB962C8B-B14F-4D97-AF65-F5344CB8AC3E}">
        <p14:creationId xmlns:p14="http://schemas.microsoft.com/office/powerpoint/2010/main" val="21085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Dzierzbia, pow. kolneński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54,6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556048" y="2773850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Barbara Mroczkowska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924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12 410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493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3,97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431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3,47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50 do 100 szt. </a:t>
            </a:r>
          </a:p>
        </p:txBody>
      </p:sp>
    </p:spTree>
    <p:extLst>
      <p:ext uri="{BB962C8B-B14F-4D97-AF65-F5344CB8AC3E}">
        <p14:creationId xmlns:p14="http://schemas.microsoft.com/office/powerpoint/2010/main" val="64639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Łubnice Krusze, pow. zambrowski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53,7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556048" y="2773850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Piotr Szeligowski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1 040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13 022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580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4,45</a:t>
            </a: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460</a:t>
            </a: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3,53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50 do 100 szt. </a:t>
            </a:r>
          </a:p>
        </p:txBody>
      </p:sp>
    </p:spTree>
    <p:extLst>
      <p:ext uri="{BB962C8B-B14F-4D97-AF65-F5344CB8AC3E}">
        <p14:creationId xmlns:p14="http://schemas.microsoft.com/office/powerpoint/2010/main" val="174580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FBDEDAB6-D564-4D44-B044-C5B165879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826" y="6465550"/>
            <a:ext cx="6014981" cy="248664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898D377-7200-446C-9530-917124D75A19}"/>
              </a:ext>
            </a:extLst>
          </p:cNvPr>
          <p:cNvSpPr txBox="1"/>
          <p:nvPr/>
        </p:nvSpPr>
        <p:spPr>
          <a:xfrm>
            <a:off x="10676657" y="3473624"/>
            <a:ext cx="2448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254275"/>
                </a:solidFill>
                <a:latin typeface="Montserrat" panose="00000500000000000000" pitchFamily="50" charset="-18"/>
              </a:rPr>
              <a:t>Patronat </a:t>
            </a:r>
          </a:p>
          <a:p>
            <a:pPr algn="ctr"/>
            <a:r>
              <a:rPr lang="pl-PL" sz="3200" b="1" dirty="0">
                <a:solidFill>
                  <a:srgbClr val="254275"/>
                </a:solidFill>
                <a:latin typeface="Montserrat" panose="00000500000000000000" pitchFamily="50" charset="-18"/>
              </a:rPr>
              <a:t>medialny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30F5319-D7CE-45CD-B650-EACB2A57A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085" y="5933184"/>
            <a:ext cx="5682209" cy="3551381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0CB846B8-A4DC-460F-B712-5052EF6DC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2" y="6137920"/>
            <a:ext cx="5078877" cy="35873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0AEE5A7-984F-FA4A-A2E5-D15C95EC6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441" y="5921896"/>
            <a:ext cx="5682209" cy="355138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D6566F2-C074-4A21-0EE0-0029436ED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678" y="6126632"/>
            <a:ext cx="5078877" cy="35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D4FDF2C-6B2B-C4BF-4714-8DEA04D1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95"/>
            <a:ext cx="24412577" cy="1369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0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768BA3A-BC20-4C67-85D8-0E6BA6A73231}"/>
              </a:ext>
            </a:extLst>
          </p:cNvPr>
          <p:cNvSpPr/>
          <p:nvPr/>
        </p:nvSpPr>
        <p:spPr>
          <a:xfrm>
            <a:off x="8012361" y="10818440"/>
            <a:ext cx="8496944" cy="987894"/>
          </a:xfrm>
          <a:prstGeom prst="rect">
            <a:avLst/>
          </a:prstGeom>
          <a:gradFill flip="none" rotWithShape="1">
            <a:gsLst>
              <a:gs pos="0">
                <a:srgbClr val="9F8054">
                  <a:tint val="66000"/>
                  <a:satMod val="160000"/>
                </a:srgbClr>
              </a:gs>
              <a:gs pos="50000">
                <a:srgbClr val="9F8054">
                  <a:tint val="44500"/>
                  <a:satMod val="160000"/>
                </a:srgbClr>
              </a:gs>
              <a:gs pos="100000">
                <a:srgbClr val="9F805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61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25" y="2609528"/>
            <a:ext cx="4291029" cy="47213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4C32164-3A15-429A-91ED-800EFF6D0876}"/>
              </a:ext>
            </a:extLst>
          </p:cNvPr>
          <p:cNvSpPr txBox="1"/>
          <p:nvPr/>
        </p:nvSpPr>
        <p:spPr>
          <a:xfrm>
            <a:off x="326979" y="6873604"/>
            <a:ext cx="240506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  <a:r>
              <a:rPr lang="pl-PL" sz="6600" b="1" dirty="0">
                <a:solidFill>
                  <a:srgbClr val="254275"/>
                </a:solidFill>
                <a:latin typeface="Montserrat" panose="00000500000000000000" pitchFamily="50" charset="-18"/>
              </a:rPr>
              <a:t>Stada o najwyższej wydajności</a:t>
            </a:r>
          </a:p>
          <a:p>
            <a:pPr algn="ctr"/>
            <a:r>
              <a:rPr lang="pl-PL" sz="1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MLEKA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89A31E1-7812-49B9-9EC1-4BFDE426AC3C}"/>
              </a:ext>
            </a:extLst>
          </p:cNvPr>
          <p:cNvSpPr txBox="1"/>
          <p:nvPr/>
        </p:nvSpPr>
        <p:spPr>
          <a:xfrm>
            <a:off x="4317532" y="10850722"/>
            <a:ext cx="1588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002060"/>
                </a:solidFill>
                <a:latin typeface="Montserrat" panose="00000500000000000000" pitchFamily="50" charset="-18"/>
              </a:rPr>
              <a:t>stada od 100 do 200 szt. </a:t>
            </a:r>
          </a:p>
        </p:txBody>
      </p:sp>
    </p:spTree>
    <p:extLst>
      <p:ext uri="{BB962C8B-B14F-4D97-AF65-F5344CB8AC3E}">
        <p14:creationId xmlns:p14="http://schemas.microsoft.com/office/powerpoint/2010/main" val="346454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Łady Polne, pow. zambrowski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121,5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Stanisław </a:t>
            </a:r>
            <a:r>
              <a:rPr lang="pl-PL" sz="8800" b="1" dirty="0" err="1">
                <a:solidFill>
                  <a:schemeClr val="bg1"/>
                </a:solidFill>
                <a:latin typeface="Montserrat" panose="00000500000000000000" pitchFamily="50" charset="-18"/>
              </a:rPr>
              <a:t>Przeździecki</a:t>
            </a:r>
            <a:endParaRPr lang="pl-PL" sz="88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V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880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11 556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466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4,03</a:t>
            </a: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414</a:t>
            </a: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3,58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100 do 200 szt. </a:t>
            </a:r>
          </a:p>
        </p:txBody>
      </p:sp>
    </p:spTree>
    <p:extLst>
      <p:ext uri="{BB962C8B-B14F-4D97-AF65-F5344CB8AC3E}">
        <p14:creationId xmlns:p14="http://schemas.microsoft.com/office/powerpoint/2010/main" val="4131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Łuniewo Małe, pow. wysokomazowiecki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174,6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Grzegorz Kraszewski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IV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834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11 587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433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3,74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401</a:t>
            </a: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3,46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100 do 200 szt. </a:t>
            </a:r>
          </a:p>
        </p:txBody>
      </p:sp>
    </p:spTree>
    <p:extLst>
      <p:ext uri="{BB962C8B-B14F-4D97-AF65-F5344CB8AC3E}">
        <p14:creationId xmlns:p14="http://schemas.microsoft.com/office/powerpoint/2010/main" val="40651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Rumiejki, pow. augustowski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110,1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Krzysztof </a:t>
            </a:r>
            <a:r>
              <a:rPr lang="pl-PL" sz="8800" b="1" dirty="0" err="1">
                <a:solidFill>
                  <a:schemeClr val="bg1"/>
                </a:solidFill>
                <a:latin typeface="Montserrat" panose="00000500000000000000" pitchFamily="50" charset="-18"/>
              </a:rPr>
              <a:t>Dorf</a:t>
            </a:r>
            <a:endParaRPr lang="pl-PL" sz="88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III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894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11 929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470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3,94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424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3,55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100 do 200 szt. </a:t>
            </a:r>
          </a:p>
        </p:txBody>
      </p:sp>
    </p:spTree>
    <p:extLst>
      <p:ext uri="{BB962C8B-B14F-4D97-AF65-F5344CB8AC3E}">
        <p14:creationId xmlns:p14="http://schemas.microsoft.com/office/powerpoint/2010/main" val="30170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Czajki, pow. wysokomazowiecki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114,4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Kazimierz Czajkowski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903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12 458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473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3,80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430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3,45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100 do 200 szt. </a:t>
            </a:r>
          </a:p>
        </p:txBody>
      </p:sp>
    </p:spTree>
    <p:extLst>
      <p:ext uri="{BB962C8B-B14F-4D97-AF65-F5344CB8AC3E}">
        <p14:creationId xmlns:p14="http://schemas.microsoft.com/office/powerpoint/2010/main" val="253186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</a:t>
            </a:r>
            <a:r>
              <a:rPr lang="pl-PL" sz="32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Leszkiemie</a:t>
            </a:r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, pow. suwalski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175,3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AR4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Walenty </a:t>
            </a:r>
            <a:r>
              <a:rPr lang="pl-PL" sz="8800" b="1" dirty="0" err="1">
                <a:solidFill>
                  <a:schemeClr val="bg1"/>
                </a:solidFill>
                <a:latin typeface="Montserrat" panose="00000500000000000000" pitchFamily="50" charset="-18"/>
              </a:rPr>
              <a:t>Wałejko</a:t>
            </a:r>
            <a:endParaRPr lang="pl-PL" sz="88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939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12 810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3,90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439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3,43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100 do 200 szt. </a:t>
            </a:r>
          </a:p>
        </p:txBody>
      </p:sp>
    </p:spTree>
    <p:extLst>
      <p:ext uri="{BB962C8B-B14F-4D97-AF65-F5344CB8AC3E}">
        <p14:creationId xmlns:p14="http://schemas.microsoft.com/office/powerpoint/2010/main" val="11815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84F3FCA-2795-FDBE-18FF-4D8D8ED31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1" y="0"/>
            <a:ext cx="24377650" cy="137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768BA3A-BC20-4C67-85D8-0E6BA6A73231}"/>
              </a:ext>
            </a:extLst>
          </p:cNvPr>
          <p:cNvSpPr/>
          <p:nvPr/>
        </p:nvSpPr>
        <p:spPr>
          <a:xfrm>
            <a:off x="7580313" y="10818440"/>
            <a:ext cx="9217024" cy="987894"/>
          </a:xfrm>
          <a:prstGeom prst="rect">
            <a:avLst/>
          </a:prstGeom>
          <a:gradFill flip="none" rotWithShape="1">
            <a:gsLst>
              <a:gs pos="0">
                <a:srgbClr val="9F8054">
                  <a:tint val="66000"/>
                  <a:satMod val="160000"/>
                </a:srgbClr>
              </a:gs>
              <a:gs pos="50000">
                <a:srgbClr val="9F8054">
                  <a:tint val="44500"/>
                  <a:satMod val="160000"/>
                </a:srgbClr>
              </a:gs>
              <a:gs pos="100000">
                <a:srgbClr val="9F805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68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25" y="2609528"/>
            <a:ext cx="4291029" cy="47213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4C32164-3A15-429A-91ED-800EFF6D0876}"/>
              </a:ext>
            </a:extLst>
          </p:cNvPr>
          <p:cNvSpPr txBox="1"/>
          <p:nvPr/>
        </p:nvSpPr>
        <p:spPr>
          <a:xfrm>
            <a:off x="326979" y="6873604"/>
            <a:ext cx="240506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  <a:r>
              <a:rPr lang="pl-PL" sz="6600" b="1" dirty="0">
                <a:solidFill>
                  <a:srgbClr val="254275"/>
                </a:solidFill>
                <a:latin typeface="Montserrat" panose="00000500000000000000" pitchFamily="50" charset="-18"/>
              </a:rPr>
              <a:t>Stada o najwyższej wydajności</a:t>
            </a:r>
          </a:p>
          <a:p>
            <a:pPr algn="ctr"/>
            <a:r>
              <a:rPr lang="pl-PL" sz="1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MLEKA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89A31E1-7812-49B9-9EC1-4BFDE426AC3C}"/>
              </a:ext>
            </a:extLst>
          </p:cNvPr>
          <p:cNvSpPr txBox="1"/>
          <p:nvPr/>
        </p:nvSpPr>
        <p:spPr>
          <a:xfrm>
            <a:off x="4317532" y="10850722"/>
            <a:ext cx="1588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002060"/>
                </a:solidFill>
                <a:latin typeface="Montserrat" panose="00000500000000000000" pitchFamily="50" charset="-18"/>
              </a:rPr>
              <a:t>stada od 200 do 300 szt. </a:t>
            </a:r>
          </a:p>
        </p:txBody>
      </p:sp>
    </p:spTree>
    <p:extLst>
      <p:ext uri="{BB962C8B-B14F-4D97-AF65-F5344CB8AC3E}">
        <p14:creationId xmlns:p14="http://schemas.microsoft.com/office/powerpoint/2010/main" val="78953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Knyszyn Zamek, pow. moniecki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288,9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Garzyn Sp. z o.o.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V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850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10 792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485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4,49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365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3,38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200 do 300 szt. </a:t>
            </a:r>
          </a:p>
        </p:txBody>
      </p:sp>
    </p:spTree>
    <p:extLst>
      <p:ext uri="{BB962C8B-B14F-4D97-AF65-F5344CB8AC3E}">
        <p14:creationId xmlns:p14="http://schemas.microsoft.com/office/powerpoint/2010/main" val="338740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E898D377-7200-446C-9530-917124D75A19}"/>
              </a:ext>
            </a:extLst>
          </p:cNvPr>
          <p:cNvSpPr txBox="1"/>
          <p:nvPr/>
        </p:nvSpPr>
        <p:spPr>
          <a:xfrm>
            <a:off x="10519857" y="275354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254275"/>
                </a:solidFill>
                <a:latin typeface="Montserrat" panose="00000500000000000000" pitchFamily="50" charset="-18"/>
              </a:rPr>
              <a:t>Sponsorzy</a:t>
            </a:r>
          </a:p>
        </p:txBody>
      </p:sp>
      <p:pic>
        <p:nvPicPr>
          <p:cNvPr id="1026" name="Picture 2" descr="GRUPA AGROCENTRUM">
            <a:extLst>
              <a:ext uri="{FF2B5EF4-FFF2-40B4-BE49-F238E27FC236}">
                <a16:creationId xmlns:a16="http://schemas.microsoft.com/office/drawing/2014/main" id="{6E7B391F-38FE-4614-8859-E196E35E4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721" y="3338319"/>
            <a:ext cx="8578029" cy="31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ateriały do pobrania -SaMASZ">
            <a:extLst>
              <a:ext uri="{FF2B5EF4-FFF2-40B4-BE49-F238E27FC236}">
                <a16:creationId xmlns:a16="http://schemas.microsoft.com/office/drawing/2014/main" id="{C8BFBB66-E65F-A165-AAE7-31C30EFD8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8585" y="4298266"/>
            <a:ext cx="10052388" cy="29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A9206A0-3205-73DD-267B-8C23A2B79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961" y="7377062"/>
            <a:ext cx="3816424" cy="497194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52F0378-8007-11A9-B75B-1F8D9FF1E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3359" y="7650088"/>
            <a:ext cx="9137268" cy="46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Płonka Matyski, pow. białostocki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241,9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Krzysztof Kruszewski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IV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810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10 865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425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3,91</a:t>
            </a: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385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3,54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200 do 300 szt. </a:t>
            </a:r>
          </a:p>
        </p:txBody>
      </p:sp>
    </p:spTree>
    <p:extLst>
      <p:ext uri="{BB962C8B-B14F-4D97-AF65-F5344CB8AC3E}">
        <p14:creationId xmlns:p14="http://schemas.microsoft.com/office/powerpoint/2010/main" val="415977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Popławy, pow. bielski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233,6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Krzysztof Szmurło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III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868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11 385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458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4,02</a:t>
            </a: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410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3,60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200 do 300 szt. </a:t>
            </a:r>
          </a:p>
        </p:txBody>
      </p:sp>
    </p:spTree>
    <p:extLst>
      <p:ext uri="{BB962C8B-B14F-4D97-AF65-F5344CB8AC3E}">
        <p14:creationId xmlns:p14="http://schemas.microsoft.com/office/powerpoint/2010/main" val="206875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Kamińskie Wiktory, pow. białostocki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237,4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Stanisław Żochowski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982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11 911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546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4,58</a:t>
            </a: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436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3,66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200 do 300 szt. </a:t>
            </a:r>
          </a:p>
        </p:txBody>
      </p:sp>
    </p:spTree>
    <p:extLst>
      <p:ext uri="{BB962C8B-B14F-4D97-AF65-F5344CB8AC3E}">
        <p14:creationId xmlns:p14="http://schemas.microsoft.com/office/powerpoint/2010/main" val="186091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Szpakowo, pow. moniecki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219,2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AR4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Adam </a:t>
            </a:r>
            <a:r>
              <a:rPr lang="pl-PL" sz="8800" b="1" dirty="0" err="1">
                <a:solidFill>
                  <a:schemeClr val="bg1"/>
                </a:solidFill>
                <a:latin typeface="Montserrat" panose="00000500000000000000" pitchFamily="50" charset="-18"/>
              </a:rPr>
              <a:t>Guzel</a:t>
            </a:r>
            <a:endParaRPr lang="pl-PL" sz="88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864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11 974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465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3,88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399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3,33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od 200 do 300 szt. </a:t>
            </a:r>
          </a:p>
        </p:txBody>
      </p:sp>
    </p:spTree>
    <p:extLst>
      <p:ext uri="{BB962C8B-B14F-4D97-AF65-F5344CB8AC3E}">
        <p14:creationId xmlns:p14="http://schemas.microsoft.com/office/powerpoint/2010/main" val="365359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8AA8F34-E754-C896-75B3-A93AD42A2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5"/>
            <a:ext cx="24437437" cy="136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768BA3A-BC20-4C67-85D8-0E6BA6A73231}"/>
              </a:ext>
            </a:extLst>
          </p:cNvPr>
          <p:cNvSpPr/>
          <p:nvPr/>
        </p:nvSpPr>
        <p:spPr>
          <a:xfrm>
            <a:off x="7580313" y="10818440"/>
            <a:ext cx="9217024" cy="987894"/>
          </a:xfrm>
          <a:prstGeom prst="rect">
            <a:avLst/>
          </a:prstGeom>
          <a:gradFill flip="none" rotWithShape="1">
            <a:gsLst>
              <a:gs pos="0">
                <a:srgbClr val="9F8054">
                  <a:tint val="66000"/>
                  <a:satMod val="160000"/>
                </a:srgbClr>
              </a:gs>
              <a:gs pos="50000">
                <a:srgbClr val="9F8054">
                  <a:tint val="44500"/>
                  <a:satMod val="160000"/>
                </a:srgbClr>
              </a:gs>
              <a:gs pos="100000">
                <a:srgbClr val="9F805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75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25" y="2609528"/>
            <a:ext cx="4291029" cy="47213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4C32164-3A15-429A-91ED-800EFF6D0876}"/>
              </a:ext>
            </a:extLst>
          </p:cNvPr>
          <p:cNvSpPr txBox="1"/>
          <p:nvPr/>
        </p:nvSpPr>
        <p:spPr>
          <a:xfrm>
            <a:off x="326979" y="6873604"/>
            <a:ext cx="240506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  <a:r>
              <a:rPr lang="pl-PL" sz="6600" b="1" dirty="0">
                <a:solidFill>
                  <a:srgbClr val="254275"/>
                </a:solidFill>
                <a:latin typeface="Montserrat" panose="00000500000000000000" pitchFamily="50" charset="-18"/>
              </a:rPr>
              <a:t>Stada o najwyższej wydajności</a:t>
            </a:r>
          </a:p>
          <a:p>
            <a:pPr algn="ctr"/>
            <a:r>
              <a:rPr lang="pl-PL" sz="1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MLEKA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89A31E1-7812-49B9-9EC1-4BFDE426AC3C}"/>
              </a:ext>
            </a:extLst>
          </p:cNvPr>
          <p:cNvSpPr txBox="1"/>
          <p:nvPr/>
        </p:nvSpPr>
        <p:spPr>
          <a:xfrm>
            <a:off x="4409013" y="10883004"/>
            <a:ext cx="1588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002060"/>
                </a:solidFill>
                <a:latin typeface="Montserrat" panose="00000500000000000000" pitchFamily="50" charset="-18"/>
              </a:rPr>
              <a:t>stada powyżej 300 szt. </a:t>
            </a:r>
          </a:p>
        </p:txBody>
      </p:sp>
    </p:spTree>
    <p:extLst>
      <p:ext uri="{BB962C8B-B14F-4D97-AF65-F5344CB8AC3E}">
        <p14:creationId xmlns:p14="http://schemas.microsoft.com/office/powerpoint/2010/main" val="53520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Bujny, pow. wysokomazowiecki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333,9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Zbigniew Kruszewski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V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732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9 905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389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3,93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343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3,46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powyżej 300 szt. </a:t>
            </a:r>
          </a:p>
        </p:txBody>
      </p:sp>
    </p:spTree>
    <p:extLst>
      <p:ext uri="{BB962C8B-B14F-4D97-AF65-F5344CB8AC3E}">
        <p14:creationId xmlns:p14="http://schemas.microsoft.com/office/powerpoint/2010/main" val="382496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Lachowo, pow. kolneński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556,4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Adam </a:t>
            </a:r>
            <a:r>
              <a:rPr lang="pl-PL" sz="8800" b="1" dirty="0" err="1">
                <a:solidFill>
                  <a:schemeClr val="bg1"/>
                </a:solidFill>
                <a:latin typeface="Montserrat" panose="00000500000000000000" pitchFamily="50" charset="-18"/>
              </a:rPr>
              <a:t>Pietruszyński</a:t>
            </a:r>
            <a:endParaRPr lang="pl-PL" sz="88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IV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765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10 008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426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4,26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339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3,39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powyżej 300 szt. </a:t>
            </a:r>
          </a:p>
        </p:txBody>
      </p:sp>
    </p:spTree>
    <p:extLst>
      <p:ext uri="{BB962C8B-B14F-4D97-AF65-F5344CB8AC3E}">
        <p14:creationId xmlns:p14="http://schemas.microsoft.com/office/powerpoint/2010/main" val="90698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Srebrowo, pow. łomżyński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413,3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Wojciech Kowalewski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III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777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10 226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414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4,05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363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3,55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powyżej 300 szt. </a:t>
            </a:r>
          </a:p>
        </p:txBody>
      </p:sp>
    </p:spTree>
    <p:extLst>
      <p:ext uri="{BB962C8B-B14F-4D97-AF65-F5344CB8AC3E}">
        <p14:creationId xmlns:p14="http://schemas.microsoft.com/office/powerpoint/2010/main" val="267938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Straduny, pow. ełcki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988,2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Adam </a:t>
            </a:r>
            <a:r>
              <a:rPr lang="pl-PL" sz="8800" b="1" dirty="0" err="1">
                <a:solidFill>
                  <a:schemeClr val="bg1"/>
                </a:solidFill>
                <a:latin typeface="Montserrat" panose="00000500000000000000" pitchFamily="50" charset="-18"/>
              </a:rPr>
              <a:t>Pietruszyński</a:t>
            </a:r>
            <a:endParaRPr lang="pl-PL" sz="88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823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11 204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441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3,94</a:t>
            </a: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382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3,41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powyżej 300 szt. </a:t>
            </a:r>
          </a:p>
        </p:txBody>
      </p:sp>
    </p:spTree>
    <p:extLst>
      <p:ext uri="{BB962C8B-B14F-4D97-AF65-F5344CB8AC3E}">
        <p14:creationId xmlns:p14="http://schemas.microsoft.com/office/powerpoint/2010/main" val="38326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96DDBEC-61D2-F2DC-DE95-D6A967111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676" y="4917497"/>
            <a:ext cx="6020196" cy="302062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96EA4FB-065A-7BDF-EE4F-99E46BEE6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51" b="28921"/>
          <a:stretch/>
        </p:blipFill>
        <p:spPr>
          <a:xfrm>
            <a:off x="15636842" y="4304106"/>
            <a:ext cx="7793598" cy="3634014"/>
          </a:xfrm>
          <a:prstGeom prst="rect">
            <a:avLst/>
          </a:prstGeom>
        </p:spPr>
      </p:pic>
      <p:pic>
        <p:nvPicPr>
          <p:cNvPr id="8" name="Picture 2" descr="Mlekpol">
            <a:extLst>
              <a:ext uri="{FF2B5EF4-FFF2-40B4-BE49-F238E27FC236}">
                <a16:creationId xmlns:a16="http://schemas.microsoft.com/office/drawing/2014/main" id="{28D5BFE0-5660-2579-5389-37EFD3F01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633" y="4327421"/>
            <a:ext cx="5878391" cy="323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oducent sera, producent serów żółtych - MSM Mońki">
            <a:extLst>
              <a:ext uri="{FF2B5EF4-FFF2-40B4-BE49-F238E27FC236}">
                <a16:creationId xmlns:a16="http://schemas.microsoft.com/office/drawing/2014/main" id="{096781C8-63C2-4CEE-D48D-C7AF3FFE2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794" y="7698120"/>
            <a:ext cx="4882643" cy="488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F822113-16BC-04BD-6064-05DE0624B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4009" y="7772752"/>
            <a:ext cx="5398693" cy="398616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898D377-7200-446C-9530-917124D75A19}"/>
              </a:ext>
            </a:extLst>
          </p:cNvPr>
          <p:cNvSpPr txBox="1"/>
          <p:nvPr/>
        </p:nvSpPr>
        <p:spPr>
          <a:xfrm>
            <a:off x="5060033" y="2733933"/>
            <a:ext cx="12673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254275"/>
                </a:solidFill>
                <a:latin typeface="Montserrat" panose="00000500000000000000" pitchFamily="50" charset="-18"/>
              </a:rPr>
              <a:t>Organizatorzy stoiska degustacyjnego:</a:t>
            </a:r>
          </a:p>
        </p:txBody>
      </p:sp>
    </p:spTree>
    <p:extLst>
      <p:ext uri="{BB962C8B-B14F-4D97-AF65-F5344CB8AC3E}">
        <p14:creationId xmlns:p14="http://schemas.microsoft.com/office/powerpoint/2010/main" val="25453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Liza Nowa, pow. białostocki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385,2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Bogdan Zakrzewski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2431636" y="5071179"/>
            <a:ext cx="624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 miejsce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859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11 393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456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4,00</a:t>
            </a: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403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3,54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FFF8C13-C85C-3F1C-2965-AF8A1450A72C}"/>
              </a:ext>
            </a:extLst>
          </p:cNvPr>
          <p:cNvSpPr txBox="1"/>
          <p:nvPr/>
        </p:nvSpPr>
        <p:spPr>
          <a:xfrm>
            <a:off x="-8582964" y="936940"/>
            <a:ext cx="240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Stada powyżej 300 szt. </a:t>
            </a:r>
          </a:p>
        </p:txBody>
      </p:sp>
    </p:spTree>
    <p:extLst>
      <p:ext uri="{BB962C8B-B14F-4D97-AF65-F5344CB8AC3E}">
        <p14:creationId xmlns:p14="http://schemas.microsoft.com/office/powerpoint/2010/main" val="36411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E9C2541-07C7-1C88-0B93-64FB4C328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911160" cy="138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8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3483F320-639F-4437-E2AB-177F15D2C462}"/>
              </a:ext>
            </a:extLst>
          </p:cNvPr>
          <p:cNvSpPr/>
          <p:nvPr/>
        </p:nvSpPr>
        <p:spPr>
          <a:xfrm>
            <a:off x="6284169" y="10818439"/>
            <a:ext cx="12241360" cy="1254877"/>
          </a:xfrm>
          <a:prstGeom prst="rect">
            <a:avLst/>
          </a:prstGeom>
          <a:gradFill flip="none" rotWithShape="1">
            <a:gsLst>
              <a:gs pos="0">
                <a:srgbClr val="9F8054">
                  <a:tint val="66000"/>
                  <a:satMod val="160000"/>
                </a:srgbClr>
              </a:gs>
              <a:gs pos="50000">
                <a:srgbClr val="9F8054">
                  <a:tint val="44500"/>
                  <a:satMod val="160000"/>
                </a:srgbClr>
              </a:gs>
              <a:gs pos="100000">
                <a:srgbClr val="9F805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82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579" y="2897560"/>
            <a:ext cx="4291029" cy="47213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4C32164-3A15-429A-91ED-800EFF6D0876}"/>
              </a:ext>
            </a:extLst>
          </p:cNvPr>
          <p:cNvSpPr txBox="1"/>
          <p:nvPr/>
        </p:nvSpPr>
        <p:spPr>
          <a:xfrm>
            <a:off x="361207" y="10749878"/>
            <a:ext cx="24050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dirty="0">
                <a:solidFill>
                  <a:srgbClr val="254275"/>
                </a:solidFill>
                <a:latin typeface="Montserrat" panose="00000500000000000000" pitchFamily="50" charset="-18"/>
              </a:rPr>
              <a:t>RASA BIAŁOGRZBIETA</a:t>
            </a:r>
            <a:endParaRPr lang="pl-PL" sz="6000" b="1" dirty="0">
              <a:solidFill>
                <a:srgbClr val="254275"/>
              </a:solidFill>
              <a:latin typeface="Montserrat" panose="00000500000000000000" pitchFamily="50" charset="-18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06C15C8-B786-6265-7631-78C488494DB8}"/>
              </a:ext>
            </a:extLst>
          </p:cNvPr>
          <p:cNvSpPr txBox="1"/>
          <p:nvPr/>
        </p:nvSpPr>
        <p:spPr>
          <a:xfrm>
            <a:off x="326978" y="7049200"/>
            <a:ext cx="240506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  <a:r>
              <a:rPr lang="pl-PL" sz="6600" b="1" dirty="0">
                <a:solidFill>
                  <a:srgbClr val="254275"/>
                </a:solidFill>
                <a:latin typeface="Montserrat" panose="00000500000000000000" pitchFamily="50" charset="-18"/>
              </a:rPr>
              <a:t>Stado o najwyższej wydajności</a:t>
            </a:r>
          </a:p>
          <a:p>
            <a:pPr algn="ctr"/>
            <a:r>
              <a:rPr lang="pl-PL" sz="1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MLEKA</a:t>
            </a:r>
          </a:p>
        </p:txBody>
      </p:sp>
    </p:spTree>
    <p:extLst>
      <p:ext uri="{BB962C8B-B14F-4D97-AF65-F5344CB8AC3E}">
        <p14:creationId xmlns:p14="http://schemas.microsoft.com/office/powerpoint/2010/main" val="421472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Dubaśno, pow. sokólski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18,8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204049" y="2773850"/>
            <a:ext cx="14401599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Dawid Rybałt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3B9A556-2396-46F7-8F5D-77AA0D4BEB18}"/>
              </a:ext>
            </a:extLst>
          </p:cNvPr>
          <p:cNvSpPr txBox="1"/>
          <p:nvPr/>
        </p:nvSpPr>
        <p:spPr>
          <a:xfrm>
            <a:off x="-519931" y="5759649"/>
            <a:ext cx="866128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 miejsce</a:t>
            </a:r>
          </a:p>
          <a:p>
            <a:pPr algn="ctr"/>
            <a:r>
              <a:rPr lang="pl-PL" sz="4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rasa białogrzbieta</a:t>
            </a:r>
          </a:p>
          <a:p>
            <a:pPr algn="ctr"/>
            <a:r>
              <a:rPr lang="pl-PL" sz="4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POLSKA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639 </a:t>
              </a: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9 014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42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C3B1246-1C5B-74B5-72AE-266AEF052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" y="4553744"/>
            <a:ext cx="24377650" cy="572691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4A9D69C-E500-9692-5DE9-14C9F5335B3D}"/>
              </a:ext>
            </a:extLst>
          </p:cNvPr>
          <p:cNvSpPr txBox="1"/>
          <p:nvPr/>
        </p:nvSpPr>
        <p:spPr>
          <a:xfrm>
            <a:off x="-988639" y="10458400"/>
            <a:ext cx="866128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Rasa białogrzbieta</a:t>
            </a:r>
          </a:p>
          <a:p>
            <a:pPr algn="ctr"/>
            <a:r>
              <a:rPr lang="pl-PL" sz="4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POLSKA</a:t>
            </a:r>
          </a:p>
        </p:txBody>
      </p:sp>
    </p:spTree>
    <p:extLst>
      <p:ext uri="{BB962C8B-B14F-4D97-AF65-F5344CB8AC3E}">
        <p14:creationId xmlns:p14="http://schemas.microsoft.com/office/powerpoint/2010/main" val="10237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85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4C32164-3A15-429A-91ED-800EFF6D0876}"/>
              </a:ext>
            </a:extLst>
          </p:cNvPr>
          <p:cNvSpPr txBox="1"/>
          <p:nvPr/>
        </p:nvSpPr>
        <p:spPr>
          <a:xfrm>
            <a:off x="326979" y="6858000"/>
            <a:ext cx="24050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  <a:r>
              <a:rPr lang="pl-PL" sz="8000" b="1" dirty="0">
                <a:solidFill>
                  <a:srgbClr val="254275"/>
                </a:solidFill>
                <a:latin typeface="Montserrat" panose="00000500000000000000" pitchFamily="50" charset="-18"/>
              </a:rPr>
              <a:t>Stado z najwyższym</a:t>
            </a:r>
          </a:p>
          <a:p>
            <a:pPr algn="ctr"/>
            <a:r>
              <a:rPr lang="pl-PL" sz="8000" b="1" dirty="0">
                <a:solidFill>
                  <a:srgbClr val="254275"/>
                </a:solidFill>
                <a:latin typeface="Montserrat" panose="00000500000000000000" pitchFamily="50" charset="-18"/>
              </a:rPr>
              <a:t>Indeksem Ekonomicznym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F1C72B3-0163-AD46-A3C7-44B8E9942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601" y="3041576"/>
            <a:ext cx="3664256" cy="403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86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4C32164-3A15-429A-91ED-800EFF6D0876}"/>
              </a:ext>
            </a:extLst>
          </p:cNvPr>
          <p:cNvSpPr txBox="1"/>
          <p:nvPr/>
        </p:nvSpPr>
        <p:spPr>
          <a:xfrm>
            <a:off x="163489" y="5633864"/>
            <a:ext cx="24050671" cy="639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9600" b="1" dirty="0">
                <a:solidFill>
                  <a:srgbClr val="254275"/>
                </a:solidFill>
                <a:latin typeface="Montserrat" panose="00000500000000000000" pitchFamily="50" charset="-18"/>
              </a:rPr>
              <a:t>Stanisław Żochowski</a:t>
            </a:r>
          </a:p>
          <a:p>
            <a:pPr algn="ctr">
              <a:lnSpc>
                <a:spcPct val="150000"/>
              </a:lnSpc>
            </a:pPr>
            <a:r>
              <a:rPr lang="pl-PL" sz="4400" b="1" dirty="0">
                <a:solidFill>
                  <a:srgbClr val="254275"/>
                </a:solidFill>
                <a:latin typeface="Montserrat" panose="00000500000000000000" pitchFamily="50" charset="-18"/>
              </a:rPr>
              <a:t>za najlepszą oborę pod względem </a:t>
            </a:r>
          </a:p>
          <a:p>
            <a:pPr algn="ctr">
              <a:lnSpc>
                <a:spcPct val="150000"/>
              </a:lnSpc>
            </a:pPr>
            <a:r>
              <a:rPr lang="pl-PL" sz="8000" b="1" dirty="0">
                <a:solidFill>
                  <a:srgbClr val="254275"/>
                </a:solidFill>
                <a:latin typeface="Montserrat" panose="00000500000000000000" pitchFamily="50" charset="-18"/>
              </a:rPr>
              <a:t>Indeksu Ekonomicznego 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254275"/>
                </a:solidFill>
                <a:latin typeface="Montserrat" panose="00000500000000000000" pitchFamily="50" charset="-18"/>
              </a:rPr>
              <a:t>w rasie polskiej holsztyńsko-fryzyjskiej odmiany HO i RW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254275"/>
                </a:solidFill>
                <a:latin typeface="Montserrat" panose="00000500000000000000" pitchFamily="50" charset="-18"/>
              </a:rPr>
              <a:t>w województwie podlaskim</a:t>
            </a:r>
          </a:p>
        </p:txBody>
      </p:sp>
      <p:pic>
        <p:nvPicPr>
          <p:cNvPr id="3074" name="Picture 2" descr="Indeks Ekonomiczny – Centrum Genetyczne">
            <a:extLst>
              <a:ext uri="{FF2B5EF4-FFF2-40B4-BE49-F238E27FC236}">
                <a16:creationId xmlns:a16="http://schemas.microsoft.com/office/drawing/2014/main" id="{FDBCABE4-CB8A-499A-BFB3-786B3DEFA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656" y="2465512"/>
            <a:ext cx="3024336" cy="272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9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4A9D69C-E500-9692-5DE9-14C9F5335B3D}"/>
              </a:ext>
            </a:extLst>
          </p:cNvPr>
          <p:cNvSpPr txBox="1"/>
          <p:nvPr/>
        </p:nvSpPr>
        <p:spPr>
          <a:xfrm>
            <a:off x="-1060647" y="10473596"/>
            <a:ext cx="866128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Najwyższy </a:t>
            </a:r>
          </a:p>
          <a:p>
            <a:pPr algn="ctr"/>
            <a:r>
              <a:rPr lang="pl-PL" sz="4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Indeks Ekonomiczny</a:t>
            </a:r>
          </a:p>
          <a:p>
            <a:pPr algn="ctr"/>
            <a:r>
              <a:rPr lang="pl-PL" sz="4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WOJ. PODLASKIE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95E3A73-73C9-7309-5FD7-5FC9B1AD3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" y="4337720"/>
            <a:ext cx="24521935" cy="572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9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88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579" y="2897560"/>
            <a:ext cx="4291029" cy="47213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4C32164-3A15-429A-91ED-800EFF6D0876}"/>
              </a:ext>
            </a:extLst>
          </p:cNvPr>
          <p:cNvSpPr txBox="1"/>
          <p:nvPr/>
        </p:nvSpPr>
        <p:spPr>
          <a:xfrm>
            <a:off x="595537" y="8154144"/>
            <a:ext cx="240506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-18"/>
              </a:rPr>
              <a:t>KROWA </a:t>
            </a:r>
          </a:p>
          <a:p>
            <a:pPr algn="ctr"/>
            <a:r>
              <a:rPr lang="pl-PL" sz="7200" b="1" dirty="0">
                <a:solidFill>
                  <a:srgbClr val="254275"/>
                </a:solidFill>
                <a:latin typeface="Montserrat" panose="00000500000000000000" pitchFamily="50" charset="-18"/>
              </a:rPr>
              <a:t>z najwyższą wydajnością laktacyjną</a:t>
            </a:r>
          </a:p>
        </p:txBody>
      </p:sp>
    </p:spTree>
    <p:extLst>
      <p:ext uri="{BB962C8B-B14F-4D97-AF65-F5344CB8AC3E}">
        <p14:creationId xmlns:p14="http://schemas.microsoft.com/office/powerpoint/2010/main" val="38283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5139489D-465C-028F-7491-33C76589A0F5}"/>
              </a:ext>
            </a:extLst>
          </p:cNvPr>
          <p:cNvSpPr/>
          <p:nvPr/>
        </p:nvSpPr>
        <p:spPr>
          <a:xfrm>
            <a:off x="8328198" y="5313265"/>
            <a:ext cx="7974281" cy="983400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5DAF4382-BF3E-D089-8A41-DEB34F055362}"/>
              </a:ext>
            </a:extLst>
          </p:cNvPr>
          <p:cNvSpPr/>
          <p:nvPr/>
        </p:nvSpPr>
        <p:spPr>
          <a:xfrm>
            <a:off x="8494590" y="10489012"/>
            <a:ext cx="10030939" cy="890790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403" y="7271284"/>
            <a:ext cx="1803792" cy="2072443"/>
          </a:xfrm>
          <a:prstGeom prst="rect">
            <a:avLst/>
          </a:prstGeom>
        </p:spPr>
      </p:pic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35901D87-AA4C-4578-A1A6-9E29A81318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7799529"/>
              </p:ext>
            </p:extLst>
          </p:nvPr>
        </p:nvGraphicFramePr>
        <p:xfrm>
          <a:off x="8194686" y="5631995"/>
          <a:ext cx="7332943" cy="4776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36D01CA6-A659-4B7B-A048-A5BE5A836322}"/>
              </a:ext>
            </a:extLst>
          </p:cNvPr>
          <p:cNvGraphicFramePr/>
          <p:nvPr/>
        </p:nvGraphicFramePr>
        <p:xfrm>
          <a:off x="17077329" y="6794876"/>
          <a:ext cx="4525483" cy="33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-4026417" y="3668794"/>
            <a:ext cx="18690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Montserrat" panose="00000500000000000000" pitchFamily="50" charset="-18"/>
              </a:rPr>
              <a:t>Piotr Kowalczuk</a:t>
            </a:r>
          </a:p>
        </p:txBody>
      </p:sp>
      <p:sp>
        <p:nvSpPr>
          <p:cNvPr id="39" name="Prostokąt: zaokrąglone rogi 38">
            <a:extLst>
              <a:ext uri="{FF2B5EF4-FFF2-40B4-BE49-F238E27FC236}">
                <a16:creationId xmlns:a16="http://schemas.microsoft.com/office/drawing/2014/main" id="{36E08D4B-87F8-4C15-9D24-9D5E6931FFF6}"/>
              </a:ext>
            </a:extLst>
          </p:cNvPr>
          <p:cNvSpPr/>
          <p:nvPr/>
        </p:nvSpPr>
        <p:spPr>
          <a:xfrm>
            <a:off x="5276451" y="2286018"/>
            <a:ext cx="1238498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E35079F9-302D-41C0-B96F-A3DDF7CF5CE7}"/>
              </a:ext>
            </a:extLst>
          </p:cNvPr>
          <p:cNvSpPr txBox="1"/>
          <p:nvPr/>
        </p:nvSpPr>
        <p:spPr>
          <a:xfrm>
            <a:off x="5174991" y="2593705"/>
            <a:ext cx="125879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Bogusław Ciupiński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0FB76D53-E198-47CC-9663-B74C451E8CA1}"/>
              </a:ext>
            </a:extLst>
          </p:cNvPr>
          <p:cNvSpPr txBox="1"/>
          <p:nvPr/>
        </p:nvSpPr>
        <p:spPr>
          <a:xfrm>
            <a:off x="163489" y="779530"/>
            <a:ext cx="17122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latin typeface="Montserrat" panose="00000500000000000000" pitchFamily="50" charset="-18"/>
              </a:rPr>
              <a:t>Najwyższa wydajność - </a:t>
            </a:r>
            <a:r>
              <a:rPr lang="pl-PL" sz="5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18"/>
              </a:rPr>
              <a:t>PIERWIASTKI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DF10674-F5B1-4AB0-BCBD-036182206E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1519" y="9892965"/>
            <a:ext cx="2344818" cy="2407070"/>
          </a:xfrm>
          <a:prstGeom prst="rect">
            <a:avLst/>
          </a:prstGeom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A452E72E-EC71-4B90-BE0A-5D6D64ABBDF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2500" b="19630"/>
          <a:stretch/>
        </p:blipFill>
        <p:spPr>
          <a:xfrm>
            <a:off x="5276451" y="5022355"/>
            <a:ext cx="2298627" cy="1915080"/>
          </a:xfrm>
          <a:prstGeom prst="rect">
            <a:avLst/>
          </a:prstGeom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BC2D07D5-6764-AB99-DD0E-B0D063B8F8FC}"/>
              </a:ext>
            </a:extLst>
          </p:cNvPr>
          <p:cNvSpPr txBox="1"/>
          <p:nvPr/>
        </p:nvSpPr>
        <p:spPr>
          <a:xfrm>
            <a:off x="4076946" y="5220846"/>
            <a:ext cx="164767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7200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PL-005356114845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5400" b="1" dirty="0">
              <a:solidFill>
                <a:srgbClr val="254275"/>
              </a:solidFill>
              <a:latin typeface="Montserrat" panose="00000500000000000000" pitchFamily="2" charset="-18"/>
            </a:endParaRP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0F4F70C1-FBF2-C95F-1ADF-CD299C8D5AA6}"/>
              </a:ext>
            </a:extLst>
          </p:cNvPr>
          <p:cNvSpPr txBox="1"/>
          <p:nvPr/>
        </p:nvSpPr>
        <p:spPr>
          <a:xfrm>
            <a:off x="1603649" y="9006664"/>
            <a:ext cx="16476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pl-PL" sz="2400" b="1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leczna wydajność</a:t>
            </a:r>
            <a:endParaRPr lang="pl-PL" sz="2400" b="1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-18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59C8F50-33B8-F83B-D90F-5C4E9DC2D554}"/>
              </a:ext>
            </a:extLst>
          </p:cNvPr>
          <p:cNvSpPr txBox="1"/>
          <p:nvPr/>
        </p:nvSpPr>
        <p:spPr>
          <a:xfrm>
            <a:off x="14153281" y="4363923"/>
            <a:ext cx="10060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</a:t>
            </a:r>
            <a:r>
              <a:rPr lang="pl-PL" sz="40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Smorczewo</a:t>
            </a:r>
            <a:r>
              <a:rPr lang="pl-PL" sz="4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, pow. siemiatycki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88ED8CD-7060-375D-9134-23F2923EE857}"/>
              </a:ext>
            </a:extLst>
          </p:cNvPr>
          <p:cNvSpPr txBox="1"/>
          <p:nvPr/>
        </p:nvSpPr>
        <p:spPr>
          <a:xfrm>
            <a:off x="4555977" y="10305535"/>
            <a:ext cx="164767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7200" dirty="0"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FERGUS </a:t>
            </a:r>
            <a:r>
              <a:rPr lang="pl-PL" sz="4400" dirty="0"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DE-0356650078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5400" b="1" dirty="0">
              <a:solidFill>
                <a:srgbClr val="254275"/>
              </a:solidFill>
              <a:latin typeface="Montserrat" panose="00000500000000000000" pitchFamily="2" charset="-18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6DA3ED6-7CDA-1EF3-BABF-C6DDBA64EC71}"/>
              </a:ext>
            </a:extLst>
          </p:cNvPr>
          <p:cNvSpPr txBox="1"/>
          <p:nvPr/>
        </p:nvSpPr>
        <p:spPr>
          <a:xfrm>
            <a:off x="13751906" y="9070095"/>
            <a:ext cx="16733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 laktacja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8048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9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7B50D54-048D-467F-85F9-6C909AEDBB60}"/>
              </a:ext>
            </a:extLst>
          </p:cNvPr>
          <p:cNvSpPr txBox="1"/>
          <p:nvPr/>
        </p:nvSpPr>
        <p:spPr>
          <a:xfrm>
            <a:off x="3763889" y="5705872"/>
            <a:ext cx="17122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b="1" dirty="0">
                <a:solidFill>
                  <a:srgbClr val="FF0000"/>
                </a:solidFill>
                <a:latin typeface="Montserrat" panose="00000500000000000000" pitchFamily="50" charset="-18"/>
              </a:rPr>
              <a:t>Film – tablice</a:t>
            </a:r>
          </a:p>
        </p:txBody>
      </p:sp>
    </p:spTree>
    <p:extLst>
      <p:ext uri="{BB962C8B-B14F-4D97-AF65-F5344CB8AC3E}">
        <p14:creationId xmlns:p14="http://schemas.microsoft.com/office/powerpoint/2010/main" val="1996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C7E950B1-B562-EF4D-531A-DB9001048342}"/>
              </a:ext>
            </a:extLst>
          </p:cNvPr>
          <p:cNvSpPr/>
          <p:nvPr/>
        </p:nvSpPr>
        <p:spPr>
          <a:xfrm>
            <a:off x="8403775" y="10446310"/>
            <a:ext cx="9833721" cy="971694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979D28D9-D43E-A639-8EB7-7F811206DB0E}"/>
              </a:ext>
            </a:extLst>
          </p:cNvPr>
          <p:cNvSpPr/>
          <p:nvPr/>
        </p:nvSpPr>
        <p:spPr>
          <a:xfrm>
            <a:off x="8111328" y="5483338"/>
            <a:ext cx="9366082" cy="1003898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403" y="7271284"/>
            <a:ext cx="1803792" cy="2072443"/>
          </a:xfrm>
          <a:prstGeom prst="rect">
            <a:avLst/>
          </a:prstGeom>
        </p:spPr>
      </p:pic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35901D87-AA4C-4578-A1A6-9E29A81318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7151151"/>
              </p:ext>
            </p:extLst>
          </p:nvPr>
        </p:nvGraphicFramePr>
        <p:xfrm>
          <a:off x="8194686" y="5631995"/>
          <a:ext cx="7332943" cy="4776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36D01CA6-A659-4B7B-A048-A5BE5A836322}"/>
              </a:ext>
            </a:extLst>
          </p:cNvPr>
          <p:cNvGraphicFramePr/>
          <p:nvPr/>
        </p:nvGraphicFramePr>
        <p:xfrm>
          <a:off x="17077329" y="6794876"/>
          <a:ext cx="4525483" cy="33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-4026417" y="3668794"/>
            <a:ext cx="18690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Montserrat" panose="00000500000000000000" pitchFamily="50" charset="-18"/>
              </a:rPr>
              <a:t>Piotr Kowalczuk</a:t>
            </a:r>
          </a:p>
        </p:txBody>
      </p:sp>
      <p:sp>
        <p:nvSpPr>
          <p:cNvPr id="39" name="Prostokąt: zaokrąglone rogi 38">
            <a:extLst>
              <a:ext uri="{FF2B5EF4-FFF2-40B4-BE49-F238E27FC236}">
                <a16:creationId xmlns:a16="http://schemas.microsoft.com/office/drawing/2014/main" id="{36E08D4B-87F8-4C15-9D24-9D5E6931FFF6}"/>
              </a:ext>
            </a:extLst>
          </p:cNvPr>
          <p:cNvSpPr/>
          <p:nvPr/>
        </p:nvSpPr>
        <p:spPr>
          <a:xfrm>
            <a:off x="5276451" y="2286018"/>
            <a:ext cx="1238498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E35079F9-302D-41C0-B96F-A3DDF7CF5CE7}"/>
              </a:ext>
            </a:extLst>
          </p:cNvPr>
          <p:cNvSpPr txBox="1"/>
          <p:nvPr/>
        </p:nvSpPr>
        <p:spPr>
          <a:xfrm>
            <a:off x="6234586" y="2593883"/>
            <a:ext cx="103268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Piotr Kowalczuk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0FB76D53-E198-47CC-9663-B74C451E8CA1}"/>
              </a:ext>
            </a:extLst>
          </p:cNvPr>
          <p:cNvSpPr txBox="1"/>
          <p:nvPr/>
        </p:nvSpPr>
        <p:spPr>
          <a:xfrm>
            <a:off x="163489" y="779530"/>
            <a:ext cx="17122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latin typeface="Montserrat" panose="00000500000000000000" pitchFamily="50" charset="-18"/>
              </a:rPr>
              <a:t>Najwyższa wydajność – </a:t>
            </a:r>
            <a:r>
              <a:rPr lang="pl-PL" sz="36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-18"/>
              </a:rPr>
              <a:t>II LAKTACJE I STARSZE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DF10674-F5B1-4AB0-BCBD-036182206E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1519" y="9892965"/>
            <a:ext cx="2471018" cy="2536620"/>
          </a:xfrm>
          <a:prstGeom prst="rect">
            <a:avLst/>
          </a:prstGeom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A452E72E-EC71-4B90-BE0A-5D6D64ABBDF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2500" b="19630"/>
          <a:stretch/>
        </p:blipFill>
        <p:spPr>
          <a:xfrm>
            <a:off x="5451519" y="5022355"/>
            <a:ext cx="2123559" cy="1769224"/>
          </a:xfrm>
          <a:prstGeom prst="rect">
            <a:avLst/>
          </a:prstGeom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BC2D07D5-6764-AB99-DD0E-B0D063B8F8FC}"/>
              </a:ext>
            </a:extLst>
          </p:cNvPr>
          <p:cNvSpPr txBox="1"/>
          <p:nvPr/>
        </p:nvSpPr>
        <p:spPr>
          <a:xfrm>
            <a:off x="4555977" y="5276310"/>
            <a:ext cx="164767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000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PL-005256945624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pl-PL" sz="5400" b="1" dirty="0">
              <a:solidFill>
                <a:srgbClr val="254275"/>
              </a:solidFill>
              <a:latin typeface="Montserrat" panose="00000500000000000000" pitchFamily="2" charset="-18"/>
            </a:endParaRP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0F4F70C1-FBF2-C95F-1ADF-CD299C8D5AA6}"/>
              </a:ext>
            </a:extLst>
          </p:cNvPr>
          <p:cNvSpPr txBox="1"/>
          <p:nvPr/>
        </p:nvSpPr>
        <p:spPr>
          <a:xfrm>
            <a:off x="1603649" y="9006664"/>
            <a:ext cx="16476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pl-PL" sz="2400" b="1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leczna wydajność</a:t>
            </a:r>
            <a:endParaRPr lang="pl-PL" sz="2400" b="1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-18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59C8F50-33B8-F83B-D90F-5C4E9DC2D554}"/>
              </a:ext>
            </a:extLst>
          </p:cNvPr>
          <p:cNvSpPr txBox="1"/>
          <p:nvPr/>
        </p:nvSpPr>
        <p:spPr>
          <a:xfrm>
            <a:off x="12692881" y="4363923"/>
            <a:ext cx="115212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Kobusy, pow. wysokomazowiecki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88ED8CD-7060-375D-9134-23F2923EE857}"/>
              </a:ext>
            </a:extLst>
          </p:cNvPr>
          <p:cNvSpPr txBox="1"/>
          <p:nvPr/>
        </p:nvSpPr>
        <p:spPr>
          <a:xfrm>
            <a:off x="4916017" y="10291668"/>
            <a:ext cx="164767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000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BOSTON </a:t>
            </a:r>
            <a:r>
              <a:rPr lang="pl-PL" sz="4400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PL-005173713801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5400" b="1" dirty="0">
              <a:solidFill>
                <a:srgbClr val="254275"/>
              </a:solidFill>
              <a:latin typeface="Montserrat" panose="00000500000000000000" pitchFamily="2" charset="-18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6DA3ED6-7CDA-1EF3-BABF-C6DDBA64EC71}"/>
              </a:ext>
            </a:extLst>
          </p:cNvPr>
          <p:cNvSpPr txBox="1"/>
          <p:nvPr/>
        </p:nvSpPr>
        <p:spPr>
          <a:xfrm>
            <a:off x="13556977" y="9066256"/>
            <a:ext cx="16733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V laktacja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56368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74ACAE9-FA6C-B276-FC1A-0C2B206D4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25" b="5595"/>
          <a:stretch/>
        </p:blipFill>
        <p:spPr>
          <a:xfrm>
            <a:off x="-182042" y="2825552"/>
            <a:ext cx="24741734" cy="45365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D7E1AA9-828B-1CF0-665C-2239DE83B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63" b="6227"/>
          <a:stretch/>
        </p:blipFill>
        <p:spPr>
          <a:xfrm>
            <a:off x="-52203" y="7722096"/>
            <a:ext cx="24482055" cy="475252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0C14598-0CC5-9F17-76C2-F8BAB2B3E401}"/>
              </a:ext>
            </a:extLst>
          </p:cNvPr>
          <p:cNvSpPr txBox="1"/>
          <p:nvPr/>
        </p:nvSpPr>
        <p:spPr>
          <a:xfrm>
            <a:off x="0" y="2039940"/>
            <a:ext cx="97210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Najwyższa wydajność laktacyjna</a:t>
            </a:r>
          </a:p>
        </p:txBody>
      </p:sp>
    </p:spTree>
    <p:extLst>
      <p:ext uri="{BB962C8B-B14F-4D97-AF65-F5344CB8AC3E}">
        <p14:creationId xmlns:p14="http://schemas.microsoft.com/office/powerpoint/2010/main" val="73456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92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579" y="2897560"/>
            <a:ext cx="4291029" cy="47213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4C32164-3A15-429A-91ED-800EFF6D0876}"/>
              </a:ext>
            </a:extLst>
          </p:cNvPr>
          <p:cNvSpPr txBox="1"/>
          <p:nvPr/>
        </p:nvSpPr>
        <p:spPr>
          <a:xfrm>
            <a:off x="595537" y="8154144"/>
            <a:ext cx="240506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-18"/>
              </a:rPr>
              <a:t>KROWA </a:t>
            </a:r>
          </a:p>
          <a:p>
            <a:pPr algn="ctr"/>
            <a:r>
              <a:rPr lang="pl-PL" sz="7200" b="1" dirty="0">
                <a:solidFill>
                  <a:srgbClr val="254275"/>
                </a:solidFill>
                <a:latin typeface="Montserrat" panose="00000500000000000000" pitchFamily="50" charset="-18"/>
              </a:rPr>
              <a:t>z najwyższą wydajnością życiową</a:t>
            </a:r>
          </a:p>
        </p:txBody>
      </p:sp>
    </p:spTree>
    <p:extLst>
      <p:ext uri="{BB962C8B-B14F-4D97-AF65-F5344CB8AC3E}">
        <p14:creationId xmlns:p14="http://schemas.microsoft.com/office/powerpoint/2010/main" val="78153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DDB93802-0B6B-9393-C0FD-BECEBB862CC6}"/>
              </a:ext>
            </a:extLst>
          </p:cNvPr>
          <p:cNvSpPr/>
          <p:nvPr/>
        </p:nvSpPr>
        <p:spPr>
          <a:xfrm>
            <a:off x="8282213" y="5417602"/>
            <a:ext cx="11179420" cy="971694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751" y="7399949"/>
            <a:ext cx="2337652" cy="2685814"/>
          </a:xfrm>
          <a:prstGeom prst="rect">
            <a:avLst/>
          </a:prstGeom>
        </p:spPr>
      </p:pic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35901D87-AA4C-4578-A1A6-9E29A81318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1219580"/>
              </p:ext>
            </p:extLst>
          </p:nvPr>
        </p:nvGraphicFramePr>
        <p:xfrm>
          <a:off x="8194686" y="5631995"/>
          <a:ext cx="7882571" cy="4776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36D01CA6-A659-4B7B-A048-A5BE5A836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4551767"/>
              </p:ext>
            </p:extLst>
          </p:nvPr>
        </p:nvGraphicFramePr>
        <p:xfrm>
          <a:off x="17077329" y="6794876"/>
          <a:ext cx="4525483" cy="33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-4026417" y="3668794"/>
            <a:ext cx="18690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Montserrat" panose="00000500000000000000" pitchFamily="50" charset="-18"/>
              </a:rPr>
              <a:t>Piotr Kowalczuk</a:t>
            </a:r>
          </a:p>
        </p:txBody>
      </p:sp>
      <p:sp>
        <p:nvSpPr>
          <p:cNvPr id="39" name="Prostokąt: zaokrąglone rogi 38">
            <a:extLst>
              <a:ext uri="{FF2B5EF4-FFF2-40B4-BE49-F238E27FC236}">
                <a16:creationId xmlns:a16="http://schemas.microsoft.com/office/drawing/2014/main" id="{36E08D4B-87F8-4C15-9D24-9D5E6931FFF6}"/>
              </a:ext>
            </a:extLst>
          </p:cNvPr>
          <p:cNvSpPr/>
          <p:nvPr/>
        </p:nvSpPr>
        <p:spPr>
          <a:xfrm>
            <a:off x="4718899" y="2598319"/>
            <a:ext cx="14166670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E35079F9-302D-41C0-B96F-A3DDF7CF5CE7}"/>
              </a:ext>
            </a:extLst>
          </p:cNvPr>
          <p:cNvSpPr txBox="1"/>
          <p:nvPr/>
        </p:nvSpPr>
        <p:spPr>
          <a:xfrm>
            <a:off x="4997675" y="2991685"/>
            <a:ext cx="135185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Zdzisław Sokołowski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0FB76D53-E198-47CC-9663-B74C451E8CA1}"/>
              </a:ext>
            </a:extLst>
          </p:cNvPr>
          <p:cNvSpPr txBox="1"/>
          <p:nvPr/>
        </p:nvSpPr>
        <p:spPr>
          <a:xfrm>
            <a:off x="-879134" y="701451"/>
            <a:ext cx="17122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latin typeface="Montserrat" panose="00000500000000000000" pitchFamily="50" charset="-18"/>
              </a:rPr>
              <a:t>Najwyższa wydajność życiowa</a:t>
            </a:r>
          </a:p>
        </p:txBody>
      </p:sp>
      <p:pic>
        <p:nvPicPr>
          <p:cNvPr id="49" name="Obraz 48">
            <a:extLst>
              <a:ext uri="{FF2B5EF4-FFF2-40B4-BE49-F238E27FC236}">
                <a16:creationId xmlns:a16="http://schemas.microsoft.com/office/drawing/2014/main" id="{A452E72E-EC71-4B90-BE0A-5D6D64ABBDF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500" b="19630"/>
          <a:stretch/>
        </p:blipFill>
        <p:spPr>
          <a:xfrm>
            <a:off x="5318751" y="4913702"/>
            <a:ext cx="2613611" cy="2177506"/>
          </a:xfrm>
          <a:prstGeom prst="rect">
            <a:avLst/>
          </a:prstGeom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BC2D07D5-6764-AB99-DD0E-B0D063B8F8FC}"/>
              </a:ext>
            </a:extLst>
          </p:cNvPr>
          <p:cNvSpPr txBox="1"/>
          <p:nvPr/>
        </p:nvSpPr>
        <p:spPr>
          <a:xfrm>
            <a:off x="5564089" y="5480665"/>
            <a:ext cx="16476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400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NL-362462182 WILTING ROEL 13</a:t>
            </a:r>
            <a:endParaRPr lang="pl-PL" sz="5400" b="1" dirty="0">
              <a:solidFill>
                <a:srgbClr val="254275"/>
              </a:solidFill>
              <a:latin typeface="Montserrat" panose="00000500000000000000" pitchFamily="2" charset="-18"/>
            </a:endParaRP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0F4F70C1-FBF2-C95F-1ADF-CD299C8D5AA6}"/>
              </a:ext>
            </a:extLst>
          </p:cNvPr>
          <p:cNvSpPr txBox="1"/>
          <p:nvPr/>
        </p:nvSpPr>
        <p:spPr>
          <a:xfrm>
            <a:off x="3518582" y="10408108"/>
            <a:ext cx="16476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pl-PL" sz="3600" b="1" dirty="0">
                <a:solidFill>
                  <a:schemeClr val="bg1">
                    <a:lumMod val="65000"/>
                  </a:schemeClr>
                </a:solidFill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leczna wydajność życiowa</a:t>
            </a:r>
            <a:endParaRPr lang="pl-PL" sz="3600" b="1" dirty="0">
              <a:solidFill>
                <a:schemeClr val="bg1">
                  <a:lumMod val="65000"/>
                </a:schemeClr>
              </a:solidFill>
              <a:latin typeface="Montserrat" panose="00000500000000000000" pitchFamily="2" charset="-18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55A54CC-EC50-0491-8E6F-CD77D6882F1B}"/>
              </a:ext>
            </a:extLst>
          </p:cNvPr>
          <p:cNvSpPr txBox="1"/>
          <p:nvPr/>
        </p:nvSpPr>
        <p:spPr>
          <a:xfrm>
            <a:off x="-1373977" y="5222443"/>
            <a:ext cx="866128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I miejsce</a:t>
            </a:r>
          </a:p>
          <a:p>
            <a:pPr algn="ctr"/>
            <a:r>
              <a:rPr lang="pl-PL" sz="4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POLSKA</a:t>
            </a:r>
          </a:p>
        </p:txBody>
      </p:sp>
    </p:spTree>
    <p:extLst>
      <p:ext uri="{BB962C8B-B14F-4D97-AF65-F5344CB8AC3E}">
        <p14:creationId xmlns:p14="http://schemas.microsoft.com/office/powerpoint/2010/main" val="244225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F4C5A824-C3A9-289A-E8E8-1408DADFCAEC}"/>
              </a:ext>
            </a:extLst>
          </p:cNvPr>
          <p:cNvSpPr txBox="1"/>
          <p:nvPr/>
        </p:nvSpPr>
        <p:spPr>
          <a:xfrm>
            <a:off x="-1492695" y="10746432"/>
            <a:ext cx="972108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Krowa z najwyższą </a:t>
            </a:r>
          </a:p>
          <a:p>
            <a:pPr algn="ctr"/>
            <a:r>
              <a:rPr lang="pl-PL" sz="4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wydajnością życiową</a:t>
            </a:r>
          </a:p>
          <a:p>
            <a:pPr algn="ctr"/>
            <a:r>
              <a:rPr lang="pl-PL" sz="4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POLSKA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B58048C-3997-F5AE-D76C-E4CA7BC36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3744"/>
            <a:ext cx="24558570" cy="571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7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95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579" y="2897560"/>
            <a:ext cx="4291029" cy="47213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4C32164-3A15-429A-91ED-800EFF6D0876}"/>
              </a:ext>
            </a:extLst>
          </p:cNvPr>
          <p:cNvSpPr txBox="1"/>
          <p:nvPr/>
        </p:nvSpPr>
        <p:spPr>
          <a:xfrm>
            <a:off x="595537" y="7618894"/>
            <a:ext cx="24050671" cy="3414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50" charset="-18"/>
              </a:rPr>
              <a:t> </a:t>
            </a:r>
            <a:r>
              <a:rPr lang="pl-PL" sz="7200" b="1" dirty="0">
                <a:solidFill>
                  <a:srgbClr val="254275"/>
                </a:solidFill>
                <a:latin typeface="Montserrat" panose="00000500000000000000" pitchFamily="50" charset="-18"/>
              </a:rPr>
              <a:t>Stado z najkrótszym</a:t>
            </a:r>
          </a:p>
          <a:p>
            <a:pPr algn="ctr"/>
            <a:r>
              <a:rPr lang="pl-PL" sz="7200" b="1" dirty="0">
                <a:solidFill>
                  <a:srgbClr val="254275"/>
                </a:solidFill>
                <a:latin typeface="Montserrat" panose="00000500000000000000" pitchFamily="50" charset="-18"/>
              </a:rPr>
              <a:t> okresem </a:t>
            </a:r>
            <a:r>
              <a:rPr lang="pl-PL" sz="7200" b="1" dirty="0" err="1">
                <a:solidFill>
                  <a:srgbClr val="254275"/>
                </a:solidFill>
                <a:latin typeface="Montserrat" panose="00000500000000000000" pitchFamily="50" charset="-18"/>
              </a:rPr>
              <a:t>międzywycieleniowym</a:t>
            </a:r>
            <a:endParaRPr lang="pl-PL" sz="7200" b="1" dirty="0">
              <a:solidFill>
                <a:srgbClr val="254275"/>
              </a:solidFill>
              <a:latin typeface="Montserrat" panose="00000500000000000000" pitchFamily="50" charset="-18"/>
            </a:endParaRPr>
          </a:p>
          <a:p>
            <a:pPr algn="ctr">
              <a:lnSpc>
                <a:spcPct val="150000"/>
              </a:lnSpc>
            </a:pPr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powyżej 12 000 kg mleka</a:t>
            </a:r>
          </a:p>
        </p:txBody>
      </p:sp>
    </p:spTree>
    <p:extLst>
      <p:ext uri="{BB962C8B-B14F-4D97-AF65-F5344CB8AC3E}">
        <p14:creationId xmlns:p14="http://schemas.microsoft.com/office/powerpoint/2010/main" val="132903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Długi Ług, pow. sokólski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042" y="7991185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780984" y="6606875"/>
            <a:ext cx="12549777" cy="3464633"/>
            <a:chOff x="39937" y="979382"/>
            <a:chExt cx="8709177" cy="165196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4394152" y="979382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042" y="1033354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556048" y="2773850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442372" y="3079418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Piotr </a:t>
            </a:r>
            <a:r>
              <a:rPr lang="pl-PL" sz="8800" b="1" dirty="0" err="1">
                <a:solidFill>
                  <a:schemeClr val="bg1"/>
                </a:solidFill>
                <a:latin typeface="Montserrat" panose="00000500000000000000" pitchFamily="50" charset="-18"/>
              </a:rPr>
              <a:t>Skrzypko</a:t>
            </a:r>
            <a:endParaRPr lang="pl-PL" sz="8800" b="1" dirty="0">
              <a:solidFill>
                <a:schemeClr val="bg1"/>
              </a:solidFill>
              <a:latin typeface="Montserrat" panose="00000500000000000000" pitchFamily="50" charset="-18"/>
            </a:endParaRP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381717"/>
            <a:ext cx="6384944" cy="1832771"/>
            <a:chOff x="39937" y="1661148"/>
            <a:chExt cx="4445608" cy="946078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678781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39937" y="1661148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8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596682"/>
            <a:ext cx="7071282" cy="2107518"/>
            <a:chOff x="-116567" y="1737966"/>
            <a:chExt cx="4907262" cy="972298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435733" y="1737966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8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9" name="Obraz 28">
            <a:extLst>
              <a:ext uri="{FF2B5EF4-FFF2-40B4-BE49-F238E27FC236}">
                <a16:creationId xmlns:a16="http://schemas.microsoft.com/office/drawing/2014/main" id="{F8A8CE6A-1FE2-2740-B11E-7365D1AE7D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15"/>
          <a:stretch/>
        </p:blipFill>
        <p:spPr>
          <a:xfrm>
            <a:off x="6936929" y="5595059"/>
            <a:ext cx="2469273" cy="2306702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4971D461-108B-68A2-38E2-7E9E87825345}"/>
              </a:ext>
            </a:extLst>
          </p:cNvPr>
          <p:cNvSpPr txBox="1"/>
          <p:nvPr/>
        </p:nvSpPr>
        <p:spPr>
          <a:xfrm>
            <a:off x="-5381127" y="973522"/>
            <a:ext cx="23269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-18"/>
              </a:rPr>
              <a:t>Najkrótszy okresem </a:t>
            </a:r>
            <a:r>
              <a:rPr lang="pl-PL" sz="4000" b="1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-18"/>
              </a:rPr>
              <a:t>międzywycieleniowy</a:t>
            </a:r>
            <a:endParaRPr lang="pl-PL" sz="4000" b="1" dirty="0">
              <a:solidFill>
                <a:schemeClr val="bg1">
                  <a:lumMod val="65000"/>
                </a:schemeClr>
              </a:solidFill>
              <a:latin typeface="Montserrat" panose="00000500000000000000" pitchFamily="50" charset="-18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5CEC5C04-901B-4480-9858-31D39D81BDAB}"/>
              </a:ext>
            </a:extLst>
          </p:cNvPr>
          <p:cNvSpPr txBox="1"/>
          <p:nvPr/>
        </p:nvSpPr>
        <p:spPr>
          <a:xfrm>
            <a:off x="4671231" y="8519906"/>
            <a:ext cx="16431768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8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12 385 kg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892057B-14A5-E456-12BE-5DD67F7C7215}"/>
              </a:ext>
            </a:extLst>
          </p:cNvPr>
          <p:cNvSpPr txBox="1"/>
          <p:nvPr/>
        </p:nvSpPr>
        <p:spPr>
          <a:xfrm>
            <a:off x="4636966" y="6102127"/>
            <a:ext cx="16431768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8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380 dni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76B6F17A-247C-3F5F-96D2-96F6CAF3143E}"/>
              </a:ext>
            </a:extLst>
          </p:cNvPr>
          <p:cNvSpPr txBox="1"/>
          <p:nvPr/>
        </p:nvSpPr>
        <p:spPr>
          <a:xfrm>
            <a:off x="11324729" y="10600536"/>
            <a:ext cx="164317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800" kern="1200" dirty="0">
                <a:solidFill>
                  <a:schemeClr val="bg1"/>
                </a:solidFill>
              </a:rPr>
              <a:t>78 </a:t>
            </a:r>
            <a:r>
              <a:rPr lang="pl-PL" sz="8800" kern="1200" dirty="0" err="1">
                <a:solidFill>
                  <a:schemeClr val="bg1"/>
                </a:solidFill>
              </a:rPr>
              <a:t>szt</a:t>
            </a:r>
            <a:endParaRPr lang="pl-PL" sz="8800" dirty="0"/>
          </a:p>
        </p:txBody>
      </p:sp>
    </p:spTree>
    <p:extLst>
      <p:ext uri="{BB962C8B-B14F-4D97-AF65-F5344CB8AC3E}">
        <p14:creationId xmlns:p14="http://schemas.microsoft.com/office/powerpoint/2010/main" val="141625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54B482C-1B3C-28CA-C19A-F71D05D19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5712"/>
            <a:ext cx="24377650" cy="584185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BC9B5AF-338C-F5A5-508F-114E98EB974D}"/>
              </a:ext>
            </a:extLst>
          </p:cNvPr>
          <p:cNvSpPr txBox="1"/>
          <p:nvPr/>
        </p:nvSpPr>
        <p:spPr>
          <a:xfrm>
            <a:off x="-1492695" y="10386392"/>
            <a:ext cx="972108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-18"/>
              </a:rPr>
              <a:t>Stado z najkrótszym</a:t>
            </a:r>
          </a:p>
          <a:p>
            <a:pPr algn="ctr"/>
            <a:r>
              <a:rPr lang="pl-PL" sz="44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-18"/>
              </a:rPr>
              <a:t> okresem </a:t>
            </a:r>
          </a:p>
          <a:p>
            <a:pPr algn="ctr"/>
            <a:r>
              <a:rPr lang="pl-PL" sz="4400" dirty="0" err="1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-18"/>
              </a:rPr>
              <a:t>międzywycieleniowym</a:t>
            </a:r>
            <a:endParaRPr lang="pl-PL" sz="4400" dirty="0">
              <a:solidFill>
                <a:schemeClr val="bg1">
                  <a:lumMod val="75000"/>
                </a:schemeClr>
              </a:solidFill>
              <a:latin typeface="Montserrat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4371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C48FCF8-25E9-4F94-BC2B-FA1B572C1FF3}" type="slidenum">
              <a:rPr lang="en-US" smtClean="0">
                <a:latin typeface="Bahnschrift Light SemiCondensed" panose="020B0502040204020203" pitchFamily="34" charset="0"/>
              </a:rPr>
              <a:pPr/>
              <a:t>98</a:t>
            </a:fld>
            <a:endParaRPr lang="en-US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E1C8A2-59FF-4732-B05B-A0DD10F7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579" y="2897560"/>
            <a:ext cx="4291029" cy="47213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4C32164-3A15-429A-91ED-800EFF6D0876}"/>
              </a:ext>
            </a:extLst>
          </p:cNvPr>
          <p:cNvSpPr txBox="1"/>
          <p:nvPr/>
        </p:nvSpPr>
        <p:spPr>
          <a:xfrm>
            <a:off x="326979" y="7630182"/>
            <a:ext cx="240506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b="1" dirty="0">
                <a:solidFill>
                  <a:srgbClr val="254275"/>
                </a:solidFill>
                <a:latin typeface="Montserrat" panose="00000500000000000000" pitchFamily="50" charset="-18"/>
              </a:rPr>
              <a:t> </a:t>
            </a:r>
            <a:r>
              <a:rPr lang="pl-PL" sz="6000" b="1" dirty="0">
                <a:solidFill>
                  <a:srgbClr val="254275"/>
                </a:solidFill>
                <a:latin typeface="Montserrat" panose="00000500000000000000" pitchFamily="50" charset="-18"/>
              </a:rPr>
              <a:t>Stado z najwyższą wydajnością</a:t>
            </a:r>
          </a:p>
          <a:p>
            <a:pPr algn="ctr"/>
            <a:r>
              <a:rPr lang="pl-PL" sz="9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TŁUSZCZU I BIAŁKA</a:t>
            </a:r>
          </a:p>
        </p:txBody>
      </p:sp>
    </p:spTree>
    <p:extLst>
      <p:ext uri="{BB962C8B-B14F-4D97-AF65-F5344CB8AC3E}">
        <p14:creationId xmlns:p14="http://schemas.microsoft.com/office/powerpoint/2010/main" val="403230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1EA65AF5-A760-F9B0-B9DE-FB8D166A1DE7}"/>
              </a:ext>
            </a:extLst>
          </p:cNvPr>
          <p:cNvSpPr/>
          <p:nvPr/>
        </p:nvSpPr>
        <p:spPr>
          <a:xfrm>
            <a:off x="10445682" y="12492132"/>
            <a:ext cx="3486286" cy="667741"/>
          </a:xfrm>
          <a:prstGeom prst="rect">
            <a:avLst/>
          </a:prstGeom>
          <a:solidFill>
            <a:srgbClr val="98CC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116138-9243-424F-A41F-EE1BEDAC4E41}"/>
              </a:ext>
            </a:extLst>
          </p:cNvPr>
          <p:cNvSpPr txBox="1"/>
          <p:nvPr/>
        </p:nvSpPr>
        <p:spPr>
          <a:xfrm>
            <a:off x="7613402" y="5011907"/>
            <a:ext cx="18690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zam. Łubnice Krusze, pow. zambrowski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AC3A49F-3774-4571-B176-19F36DD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85" y="10678361"/>
            <a:ext cx="2247230" cy="22472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28736F0-74EE-4DA0-8241-9B3F4CD0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70" y="5457199"/>
            <a:ext cx="2151049" cy="247141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C5F8CBEF-37D3-48A3-9279-ADCB66DFE8A8}"/>
              </a:ext>
            </a:extLst>
          </p:cNvPr>
          <p:cNvGrpSpPr/>
          <p:nvPr/>
        </p:nvGrpSpPr>
        <p:grpSpPr>
          <a:xfrm>
            <a:off x="9650904" y="8099482"/>
            <a:ext cx="6406046" cy="1947209"/>
            <a:chOff x="39937" y="1702902"/>
            <a:chExt cx="4445608" cy="928445"/>
          </a:xfrm>
          <a:solidFill>
            <a:srgbClr val="0B8AB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Prostokąt: zaokrąglone rogi 17">
              <a:extLst>
                <a:ext uri="{FF2B5EF4-FFF2-40B4-BE49-F238E27FC236}">
                  <a16:creationId xmlns:a16="http://schemas.microsoft.com/office/drawing/2014/main" id="{4402EF7C-3B0C-4F13-8DC6-0E91381A7936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: zaokrąglone rogi 4">
              <a:extLst>
                <a:ext uri="{FF2B5EF4-FFF2-40B4-BE49-F238E27FC236}">
                  <a16:creationId xmlns:a16="http://schemas.microsoft.com/office/drawing/2014/main" id="{183CF4ED-B60C-4154-9365-93EC63EDA50A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</a:rPr>
                <a:t>53,7 szt.</a:t>
              </a:r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F7AA5E79-607B-4803-919F-7505F3096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18" y="7991185"/>
            <a:ext cx="2290031" cy="247141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B54C3DD-3030-4BE0-B35C-2EA812FF491B}"/>
              </a:ext>
            </a:extLst>
          </p:cNvPr>
          <p:cNvSpPr txBox="1"/>
          <p:nvPr/>
        </p:nvSpPr>
        <p:spPr>
          <a:xfrm>
            <a:off x="10751954" y="12513542"/>
            <a:ext cx="1673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-18"/>
              </a:rPr>
              <a:t>metoda AT4</a:t>
            </a:r>
            <a:endParaRPr lang="pl-PL" sz="3600" dirty="0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2EA4AB78-8FE8-469C-BBC2-6EE4E4B169DB}"/>
              </a:ext>
            </a:extLst>
          </p:cNvPr>
          <p:cNvSpPr/>
          <p:nvPr/>
        </p:nvSpPr>
        <p:spPr>
          <a:xfrm>
            <a:off x="5556048" y="2773850"/>
            <a:ext cx="13700531" cy="205792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9600D92-E0E4-4E00-A92C-EE30DCDE9382}"/>
              </a:ext>
            </a:extLst>
          </p:cNvPr>
          <p:cNvSpPr txBox="1"/>
          <p:nvPr/>
        </p:nvSpPr>
        <p:spPr>
          <a:xfrm>
            <a:off x="3061145" y="3143139"/>
            <a:ext cx="18690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solidFill>
                  <a:schemeClr val="bg1"/>
                </a:solidFill>
                <a:latin typeface="Montserrat" panose="00000500000000000000" pitchFamily="50" charset="-18"/>
              </a:rPr>
              <a:t>Piotr Szeligowski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858FED58-48D0-AF73-15F8-4272A95E2147}"/>
              </a:ext>
            </a:extLst>
          </p:cNvPr>
          <p:cNvGrpSpPr/>
          <p:nvPr/>
        </p:nvGrpSpPr>
        <p:grpSpPr>
          <a:xfrm>
            <a:off x="9672006" y="10462604"/>
            <a:ext cx="6384944" cy="1798612"/>
            <a:chOff x="39937" y="1702902"/>
            <a:chExt cx="4445608" cy="928445"/>
          </a:xfr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8" name="Prostokąt: zaokrąglone rogi 47">
              <a:extLst>
                <a:ext uri="{FF2B5EF4-FFF2-40B4-BE49-F238E27FC236}">
                  <a16:creationId xmlns:a16="http://schemas.microsoft.com/office/drawing/2014/main" id="{95CF81E3-B8FA-8830-5BEF-ECD92C43E0E9}"/>
                </a:ext>
              </a:extLst>
            </p:cNvPr>
            <p:cNvSpPr/>
            <p:nvPr/>
          </p:nvSpPr>
          <p:spPr>
            <a:xfrm>
              <a:off x="39937" y="1702902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Prostokąt: zaokrąglone rogi 4">
              <a:extLst>
                <a:ext uri="{FF2B5EF4-FFF2-40B4-BE49-F238E27FC236}">
                  <a16:creationId xmlns:a16="http://schemas.microsoft.com/office/drawing/2014/main" id="{AA5EF8EF-6237-FEA8-BD82-9F1C39EFCB6B}"/>
                </a:ext>
              </a:extLst>
            </p:cNvPr>
            <p:cNvSpPr txBox="1"/>
            <p:nvPr/>
          </p:nvSpPr>
          <p:spPr>
            <a:xfrm>
              <a:off x="85260" y="1748225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1 040 kg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BB7390A-E16D-072A-1F36-AF55FE12DF2A}"/>
              </a:ext>
            </a:extLst>
          </p:cNvPr>
          <p:cNvGrpSpPr/>
          <p:nvPr/>
        </p:nvGrpSpPr>
        <p:grpSpPr>
          <a:xfrm>
            <a:off x="9649827" y="5691737"/>
            <a:ext cx="6406046" cy="2012464"/>
            <a:chOff x="-116567" y="1781819"/>
            <a:chExt cx="4445608" cy="928445"/>
          </a:xfrm>
          <a:solidFill>
            <a:srgbClr val="A7A9AC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1" name="Prostokąt: zaokrąglone rogi 50">
              <a:extLst>
                <a:ext uri="{FF2B5EF4-FFF2-40B4-BE49-F238E27FC236}">
                  <a16:creationId xmlns:a16="http://schemas.microsoft.com/office/drawing/2014/main" id="{B2A22D90-A034-166F-042B-07BCE1D789BB}"/>
                </a:ext>
              </a:extLst>
            </p:cNvPr>
            <p:cNvSpPr/>
            <p:nvPr/>
          </p:nvSpPr>
          <p:spPr>
            <a:xfrm>
              <a:off x="-116567" y="1781819"/>
              <a:ext cx="4445608" cy="928445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: zaokrąglone rogi 4">
              <a:extLst>
                <a:ext uri="{FF2B5EF4-FFF2-40B4-BE49-F238E27FC236}">
                  <a16:creationId xmlns:a16="http://schemas.microsoft.com/office/drawing/2014/main" id="{0180A06E-3E67-30F2-9F5C-185485C1B1A5}"/>
                </a:ext>
              </a:extLst>
            </p:cNvPr>
            <p:cNvSpPr txBox="1"/>
            <p:nvPr/>
          </p:nvSpPr>
          <p:spPr>
            <a:xfrm>
              <a:off x="-116567" y="1824449"/>
              <a:ext cx="4354962" cy="837799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88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13 022 kg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FA48F91-D9DF-E259-83EE-AB82C926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610" y="6324405"/>
            <a:ext cx="2039735" cy="14647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0EF48B-247D-D242-D623-87D3CFC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3813" y="9328902"/>
            <a:ext cx="1897066" cy="1349459"/>
          </a:xfrm>
          <a:prstGeom prst="rect">
            <a:avLst/>
          </a:prstGeom>
        </p:spPr>
      </p:pic>
      <p:sp>
        <p:nvSpPr>
          <p:cNvPr id="55" name="Prostokąt: zaokrąglone rogi 4">
            <a:extLst>
              <a:ext uri="{FF2B5EF4-FFF2-40B4-BE49-F238E27FC236}">
                <a16:creationId xmlns:a16="http://schemas.microsoft.com/office/drawing/2014/main" id="{01C999B4-BF43-9011-BF88-58ACEEA6F274}"/>
              </a:ext>
            </a:extLst>
          </p:cNvPr>
          <p:cNvSpPr txBox="1"/>
          <p:nvPr/>
        </p:nvSpPr>
        <p:spPr>
          <a:xfrm>
            <a:off x="16505810" y="8046503"/>
            <a:ext cx="1152128" cy="830998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580</a:t>
            </a:r>
          </a:p>
        </p:txBody>
      </p:sp>
      <p:sp>
        <p:nvSpPr>
          <p:cNvPr id="56" name="Prostokąt: zaokrąglone rogi 4">
            <a:extLst>
              <a:ext uri="{FF2B5EF4-FFF2-40B4-BE49-F238E27FC236}">
                <a16:creationId xmlns:a16="http://schemas.microsoft.com/office/drawing/2014/main" id="{96729D12-1113-551E-DA2D-FACE2FEB7645}"/>
              </a:ext>
            </a:extLst>
          </p:cNvPr>
          <p:cNvSpPr txBox="1"/>
          <p:nvPr/>
        </p:nvSpPr>
        <p:spPr>
          <a:xfrm>
            <a:off x="17966586" y="8046504"/>
            <a:ext cx="1152128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4,45</a:t>
            </a:r>
          </a:p>
        </p:txBody>
      </p:sp>
      <p:sp>
        <p:nvSpPr>
          <p:cNvPr id="57" name="Prostokąt: zaokrąglone rogi 4">
            <a:extLst>
              <a:ext uri="{FF2B5EF4-FFF2-40B4-BE49-F238E27FC236}">
                <a16:creationId xmlns:a16="http://schemas.microsoft.com/office/drawing/2014/main" id="{BE512FF6-29A0-F2DF-3AFD-EB093533BF6F}"/>
              </a:ext>
            </a:extLst>
          </p:cNvPr>
          <p:cNvSpPr txBox="1"/>
          <p:nvPr/>
        </p:nvSpPr>
        <p:spPr>
          <a:xfrm>
            <a:off x="16428641" y="10832489"/>
            <a:ext cx="1152129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kern="1200" dirty="0">
                <a:solidFill>
                  <a:schemeClr val="bg1"/>
                </a:solidFill>
              </a:rPr>
              <a:t>460</a:t>
            </a:r>
          </a:p>
        </p:txBody>
      </p:sp>
      <p:sp>
        <p:nvSpPr>
          <p:cNvPr id="58" name="Prostokąt: zaokrąglone rogi 4">
            <a:extLst>
              <a:ext uri="{FF2B5EF4-FFF2-40B4-BE49-F238E27FC236}">
                <a16:creationId xmlns:a16="http://schemas.microsoft.com/office/drawing/2014/main" id="{0F3BA6C0-DD4B-988C-8238-853FE9A382A5}"/>
              </a:ext>
            </a:extLst>
          </p:cNvPr>
          <p:cNvSpPr txBox="1"/>
          <p:nvPr/>
        </p:nvSpPr>
        <p:spPr>
          <a:xfrm>
            <a:off x="18071626" y="10805541"/>
            <a:ext cx="1368153" cy="830997"/>
          </a:xfrm>
          <a:prstGeom prst="rect">
            <a:avLst/>
          </a:prstGeom>
          <a:solidFill>
            <a:srgbClr val="A7A9AC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600" dirty="0">
                <a:solidFill>
                  <a:schemeClr val="bg1"/>
                </a:solidFill>
              </a:rPr>
              <a:t>3,53</a:t>
            </a:r>
            <a:endParaRPr lang="pl-PL" sz="3600" kern="1200" dirty="0">
              <a:solidFill>
                <a:schemeClr val="bg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8C3D2839-FC7B-F76D-648D-0A8939F630D5}"/>
              </a:ext>
            </a:extLst>
          </p:cNvPr>
          <p:cNvSpPr txBox="1"/>
          <p:nvPr/>
        </p:nvSpPr>
        <p:spPr>
          <a:xfrm>
            <a:off x="591626" y="5418952"/>
            <a:ext cx="62488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Najwyższa wydajność </a:t>
            </a:r>
            <a:r>
              <a:rPr lang="pl-PL" sz="40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tłuszczu+białka</a:t>
            </a:r>
            <a:r>
              <a:rPr lang="pl-PL" sz="4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 </a:t>
            </a:r>
          </a:p>
          <a:p>
            <a:pPr algn="ctr"/>
            <a:r>
              <a:rPr lang="pl-PL" sz="4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18"/>
              </a:rPr>
              <a:t>w województwie podlaskim </a:t>
            </a:r>
          </a:p>
        </p:txBody>
      </p:sp>
    </p:spTree>
    <p:extLst>
      <p:ext uri="{BB962C8B-B14F-4D97-AF65-F5344CB8AC3E}">
        <p14:creationId xmlns:p14="http://schemas.microsoft.com/office/powerpoint/2010/main" val="157130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37704</TotalTime>
  <Words>1746</Words>
  <Application>Microsoft Office PowerPoint</Application>
  <PresentationFormat>Niestandardowy</PresentationFormat>
  <Paragraphs>697</Paragraphs>
  <Slides>108</Slides>
  <Notes>30</Notes>
  <HiddenSlides>8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108</vt:i4>
      </vt:variant>
    </vt:vector>
  </HeadingPairs>
  <TitlesOfParts>
    <vt:vector size="119" baseType="lpstr">
      <vt:lpstr>Arial</vt:lpstr>
      <vt:lpstr>Bahnschrift Light SemiCondensed</vt:lpstr>
      <vt:lpstr>Calibri</vt:lpstr>
      <vt:lpstr>Calibri Light</vt:lpstr>
      <vt:lpstr>Montserrat</vt:lpstr>
      <vt:lpstr>Montserrat Hairline</vt:lpstr>
      <vt:lpstr>Open Sans Extrabold</vt:lpstr>
      <vt:lpstr>Open Sans Light</vt:lpstr>
      <vt:lpstr>Raleway</vt:lpstr>
      <vt:lpstr>Roboto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Mo'men Elshamy</dc:creator>
  <cp:lastModifiedBy>Marlena Zaremba</cp:lastModifiedBy>
  <cp:revision>770</cp:revision>
  <cp:lastPrinted>2022-05-09T05:21:20Z</cp:lastPrinted>
  <dcterms:created xsi:type="dcterms:W3CDTF">2017-02-10T23:50:22Z</dcterms:created>
  <dcterms:modified xsi:type="dcterms:W3CDTF">2022-05-09T10:12:10Z</dcterms:modified>
</cp:coreProperties>
</file>